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0" r:id="rId2"/>
    <p:sldId id="257" r:id="rId3"/>
    <p:sldId id="258" r:id="rId4"/>
    <p:sldId id="259" r:id="rId5"/>
    <p:sldId id="260" r:id="rId6"/>
    <p:sldId id="271" r:id="rId7"/>
    <p:sldId id="272" r:id="rId8"/>
    <p:sldId id="275" r:id="rId9"/>
    <p:sldId id="278" r:id="rId10"/>
    <p:sldId id="279" r:id="rId11"/>
    <p:sldId id="280" r:id="rId12"/>
    <p:sldId id="301" r:id="rId13"/>
    <p:sldId id="302" r:id="rId14"/>
    <p:sldId id="281" r:id="rId15"/>
    <p:sldId id="313" r:id="rId16"/>
    <p:sldId id="307" r:id="rId17"/>
    <p:sldId id="286" r:id="rId18"/>
    <p:sldId id="308" r:id="rId19"/>
    <p:sldId id="284" r:id="rId20"/>
    <p:sldId id="309" r:id="rId21"/>
    <p:sldId id="287" r:id="rId22"/>
    <p:sldId id="310" r:id="rId23"/>
    <p:sldId id="315" r:id="rId24"/>
    <p:sldId id="314" r:id="rId25"/>
    <p:sldId id="316" r:id="rId26"/>
    <p:sldId id="311" r:id="rId27"/>
    <p:sldId id="317" r:id="rId28"/>
    <p:sldId id="299" r:id="rId29"/>
  </p:sldIdLst>
  <p:sldSz cx="9144000" cy="6858000" type="screen4x3"/>
  <p:notesSz cx="9601200" cy="7315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455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5" d="100"/>
          <a:sy n="115" d="100"/>
        </p:scale>
        <p:origin x="241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CEE67EB-6A41-4AD4-B63D-170D303EE0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37E5606-C621-4005-9706-FF4D8FCA22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439014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30F6C27-1A65-4BA0-A929-4A564CF666AD}" type="datetimeFigureOut">
              <a:rPr lang="es-MX" smtClean="0"/>
              <a:t>29/03/2023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197119-D3F8-4070-B0C0-50DAFE583A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A5F2EE-28FC-4A5E-83F5-2B7301E598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439014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22039AC-C089-4DD8-9D90-29FB41DB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0549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439014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42924D8-6EE7-4FFE-97ED-E486132977E1}" type="datetimeFigureOut">
              <a:rPr lang="es-MX" smtClean="0"/>
              <a:t>29/03/2023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155950" y="914400"/>
            <a:ext cx="32893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60120" y="3520441"/>
            <a:ext cx="7680960" cy="288035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439014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522379-6D1E-44D7-81FA-1C37F4A294A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243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522379-6D1E-44D7-81FA-1C37F4A294AA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2412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8969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70419" y="0"/>
            <a:ext cx="197357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8969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8969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8969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70420" y="0"/>
            <a:ext cx="1973579" cy="6857998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271" y="152780"/>
            <a:ext cx="7763509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8969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5529" y="1378458"/>
            <a:ext cx="8265159" cy="4566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2AF1066-CA83-42FC-8C49-AD2D3CDB8E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611230"/>
            <a:ext cx="1144525" cy="1587827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0C2E9A8B-1F36-4971-91DF-7641348A7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905BF35A-D1C1-4F2F-A950-4CF7E34E7FC2}"/>
              </a:ext>
            </a:extLst>
          </p:cNvPr>
          <p:cNvSpPr txBox="1">
            <a:spLocks/>
          </p:cNvSpPr>
          <p:nvPr/>
        </p:nvSpPr>
        <p:spPr>
          <a:xfrm>
            <a:off x="461263" y="1664284"/>
            <a:ext cx="7158737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1800" b="1" i="0">
                <a:solidFill>
                  <a:srgbClr val="896900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940435" marR="929640" algn="ctr">
              <a:spcBef>
                <a:spcPts val="100"/>
              </a:spcBef>
            </a:pPr>
            <a:r>
              <a:rPr lang="es-MX" sz="4800" spc="555" dirty="0">
                <a:solidFill>
                  <a:srgbClr val="000000"/>
                </a:solidFill>
              </a:rPr>
              <a:t>Primer</a:t>
            </a:r>
            <a:r>
              <a:rPr lang="es-MX" sz="4800" spc="320" dirty="0">
                <a:solidFill>
                  <a:srgbClr val="000000"/>
                </a:solidFill>
              </a:rPr>
              <a:t> </a:t>
            </a:r>
            <a:r>
              <a:rPr lang="es-MX" sz="4800" spc="570" dirty="0">
                <a:solidFill>
                  <a:srgbClr val="000000"/>
                </a:solidFill>
              </a:rPr>
              <a:t>Sesión Extrao</a:t>
            </a:r>
            <a:r>
              <a:rPr lang="es-MX" sz="4800" spc="515" dirty="0">
                <a:solidFill>
                  <a:srgbClr val="000000"/>
                </a:solidFill>
              </a:rPr>
              <a:t>rdinaria</a:t>
            </a:r>
            <a:endParaRPr lang="es-MX" sz="4800" dirty="0"/>
          </a:p>
          <a:p>
            <a:pPr algn="ctr">
              <a:spcBef>
                <a:spcPts val="5"/>
              </a:spcBef>
            </a:pPr>
            <a:r>
              <a:rPr lang="es-MX" sz="4800" spc="685" dirty="0">
                <a:solidFill>
                  <a:srgbClr val="000000"/>
                </a:solidFill>
              </a:rPr>
              <a:t>de Órgano de Gobierno </a:t>
            </a:r>
            <a:r>
              <a:rPr lang="es-MX" sz="4800" spc="465" dirty="0">
                <a:solidFill>
                  <a:srgbClr val="000000"/>
                </a:solidFill>
              </a:rPr>
              <a:t>2023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74825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48589"/>
            <a:ext cx="881633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75"/>
              </a:lnSpc>
              <a:spcBef>
                <a:spcPts val="100"/>
              </a:spcBef>
            </a:pPr>
            <a:r>
              <a:rPr lang="es-MX" sz="1400" b="1" spc="55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400" b="1" spc="55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400" b="1" spc="7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chemeClr val="tx1"/>
                </a:solidFill>
                <a:latin typeface="Calibri"/>
                <a:cs typeface="Calibri"/>
              </a:rPr>
              <a:t>d)</a:t>
            </a:r>
            <a:r>
              <a:rPr sz="1400" b="1" spc="10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400" b="1" spc="180" dirty="0">
                <a:solidFill>
                  <a:schemeClr val="tx1"/>
                </a:solidFill>
                <a:latin typeface="Calibri"/>
                <a:cs typeface="Calibri"/>
              </a:rPr>
              <a:t>Cierre Financiero</a:t>
            </a:r>
            <a:endParaRPr sz="14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700">
              <a:lnSpc>
                <a:spcPts val="1914"/>
              </a:lnSpc>
            </a:pPr>
            <a:r>
              <a:rPr sz="1600" b="1" spc="260" dirty="0">
                <a:solidFill>
                  <a:schemeClr val="tx1"/>
                </a:solidFill>
                <a:latin typeface="Calibri"/>
                <a:cs typeface="Calibri"/>
              </a:rPr>
              <a:t>ESTADO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10" dirty="0">
                <a:solidFill>
                  <a:schemeClr val="tx1"/>
                </a:solidFill>
                <a:latin typeface="Calibri"/>
                <a:cs typeface="Calibri"/>
              </a:rPr>
              <a:t>SITUACIÓN</a:t>
            </a:r>
            <a:r>
              <a:rPr sz="1600" b="1" spc="1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25" dirty="0">
                <a:solidFill>
                  <a:schemeClr val="tx1"/>
                </a:solidFill>
                <a:latin typeface="Calibri"/>
                <a:cs typeface="Calibri"/>
              </a:rPr>
              <a:t>FINANCIERA</a:t>
            </a:r>
            <a:r>
              <a:rPr sz="1600" b="1" spc="12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70" dirty="0">
                <a:solidFill>
                  <a:schemeClr val="tx1"/>
                </a:solidFill>
                <a:latin typeface="Calibri"/>
                <a:cs typeface="Calibri"/>
              </a:rPr>
              <a:t>AL</a:t>
            </a:r>
            <a:r>
              <a:rPr sz="1600" b="1" spc="8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chemeClr val="tx1"/>
                </a:solidFill>
                <a:latin typeface="Calibri"/>
                <a:cs typeface="Calibri"/>
              </a:rPr>
              <a:t>3</a:t>
            </a:r>
            <a:r>
              <a:rPr lang="es-MX" sz="1600" b="1" spc="2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20" dirty="0">
                <a:solidFill>
                  <a:schemeClr val="tx1"/>
                </a:solidFill>
                <a:latin typeface="Calibri"/>
                <a:cs typeface="Calibri"/>
              </a:rPr>
              <a:t>DICIEMBRE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55" dirty="0">
                <a:solidFill>
                  <a:schemeClr val="tx1"/>
                </a:solidFill>
                <a:latin typeface="Calibri"/>
                <a:cs typeface="Calibri"/>
              </a:rPr>
              <a:t>2022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13CA2D-5836-456F-8EB0-6498D1DB8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09271"/>
            <a:ext cx="7667625" cy="55911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8874" y="152400"/>
            <a:ext cx="876625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1600" b="1" spc="65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600" b="1" spc="65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75" dirty="0">
                <a:solidFill>
                  <a:schemeClr val="tx1"/>
                </a:solidFill>
                <a:latin typeface="Calibri"/>
                <a:cs typeface="Calibri"/>
              </a:rPr>
              <a:t>d)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180" dirty="0">
                <a:solidFill>
                  <a:schemeClr val="tx1"/>
                </a:solidFill>
                <a:latin typeface="Calibri"/>
                <a:cs typeface="Calibri"/>
              </a:rPr>
              <a:t>Cierre Financiero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295" dirty="0">
                <a:solidFill>
                  <a:schemeClr val="tx1"/>
                </a:solidFill>
                <a:latin typeface="Calibri"/>
                <a:cs typeface="Calibri"/>
              </a:rPr>
              <a:t>ESTADO</a:t>
            </a:r>
            <a:r>
              <a:rPr sz="1600" b="1" spc="10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330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1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265" dirty="0">
                <a:solidFill>
                  <a:schemeClr val="tx1"/>
                </a:solidFill>
                <a:latin typeface="Calibri"/>
                <a:cs typeface="Calibri"/>
              </a:rPr>
              <a:t>ACTIVIDADES</a:t>
            </a:r>
            <a:r>
              <a:rPr sz="1600" b="1" spc="9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90" dirty="0">
                <a:solidFill>
                  <a:schemeClr val="tx1"/>
                </a:solidFill>
                <a:latin typeface="Calibri"/>
                <a:cs typeface="Calibri"/>
              </a:rPr>
              <a:t>DEL 01 DE ENERO </a:t>
            </a:r>
            <a:r>
              <a:rPr sz="1600" b="1" spc="305" dirty="0">
                <a:solidFill>
                  <a:schemeClr val="tx1"/>
                </a:solidFill>
                <a:latin typeface="Calibri"/>
                <a:cs typeface="Calibri"/>
              </a:rPr>
              <a:t>AL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00" dirty="0">
                <a:solidFill>
                  <a:schemeClr val="tx1"/>
                </a:solidFill>
                <a:latin typeface="Calibri"/>
                <a:cs typeface="Calibri"/>
              </a:rPr>
              <a:t>31</a:t>
            </a:r>
            <a:r>
              <a:rPr lang="es-MX"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lang="es-MX"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20" dirty="0">
                <a:solidFill>
                  <a:schemeClr val="tx1"/>
                </a:solidFill>
                <a:latin typeface="Calibri"/>
                <a:cs typeface="Calibri"/>
              </a:rPr>
              <a:t>DICIEMBRE</a:t>
            </a:r>
            <a:r>
              <a:rPr lang="es-MX"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lang="es-MX"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155" dirty="0">
                <a:solidFill>
                  <a:schemeClr val="tx1"/>
                </a:solidFill>
                <a:latin typeface="Calibri"/>
                <a:cs typeface="Calibri"/>
              </a:rPr>
              <a:t>2022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53DA9DF-8A3B-49AB-A3B2-A90A10454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371600"/>
            <a:ext cx="5019675" cy="46958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547" y="152400"/>
            <a:ext cx="876625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1600" b="1" spc="65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600" b="1" spc="65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75" dirty="0">
                <a:solidFill>
                  <a:schemeClr val="tx1"/>
                </a:solidFill>
                <a:latin typeface="Calibri"/>
                <a:cs typeface="Calibri"/>
              </a:rPr>
              <a:t>d)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180" dirty="0">
                <a:solidFill>
                  <a:schemeClr val="tx1"/>
                </a:solidFill>
                <a:latin typeface="Calibri"/>
                <a:cs typeface="Calibri"/>
              </a:rPr>
              <a:t>Disciplina Financiera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BALANCE PRESUPUESTARIO </a:t>
            </a:r>
            <a:r>
              <a:rPr lang="es-MX" sz="1600" b="1" spc="90" dirty="0">
                <a:solidFill>
                  <a:schemeClr val="tx1"/>
                </a:solidFill>
                <a:latin typeface="Calibri"/>
                <a:cs typeface="Calibri"/>
              </a:rPr>
              <a:t>DEL 01 DE ENERO </a:t>
            </a:r>
            <a:r>
              <a:rPr sz="1600" b="1" spc="305" dirty="0">
                <a:solidFill>
                  <a:schemeClr val="tx1"/>
                </a:solidFill>
                <a:latin typeface="Calibri"/>
                <a:cs typeface="Calibri"/>
              </a:rPr>
              <a:t>AL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00" dirty="0">
                <a:solidFill>
                  <a:schemeClr val="tx1"/>
                </a:solidFill>
                <a:latin typeface="Calibri"/>
                <a:cs typeface="Calibri"/>
              </a:rPr>
              <a:t>31</a:t>
            </a:r>
            <a:r>
              <a:rPr lang="es-MX"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lang="es-MX"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20" dirty="0">
                <a:solidFill>
                  <a:schemeClr val="tx1"/>
                </a:solidFill>
                <a:latin typeface="Calibri"/>
                <a:cs typeface="Calibri"/>
              </a:rPr>
              <a:t>DICIEMBRE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340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85" dirty="0">
                <a:solidFill>
                  <a:schemeClr val="tx1"/>
                </a:solidFill>
                <a:latin typeface="Calibri"/>
                <a:cs typeface="Calibri"/>
              </a:rPr>
              <a:t>2022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ECD4474-4695-4142-A2F2-11CA926CC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838199"/>
            <a:ext cx="5486400" cy="598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571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AC139AC-B83B-474D-83FD-C40E8717D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914400"/>
            <a:ext cx="6477000" cy="5790535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54558027-A40B-408B-9B27-CE6B4C372483}"/>
              </a:ext>
            </a:extLst>
          </p:cNvPr>
          <p:cNvSpPr txBox="1"/>
          <p:nvPr/>
        </p:nvSpPr>
        <p:spPr>
          <a:xfrm>
            <a:off x="301547" y="152400"/>
            <a:ext cx="876625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1600" b="1" spc="65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600" b="1" spc="65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75" dirty="0">
                <a:solidFill>
                  <a:schemeClr val="tx1"/>
                </a:solidFill>
                <a:latin typeface="Calibri"/>
                <a:cs typeface="Calibri"/>
              </a:rPr>
              <a:t>d)</a:t>
            </a:r>
            <a:r>
              <a:rPr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180" dirty="0">
                <a:solidFill>
                  <a:schemeClr val="tx1"/>
                </a:solidFill>
                <a:latin typeface="Calibri"/>
                <a:cs typeface="Calibri"/>
              </a:rPr>
              <a:t>Disciplina Financiera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BALANCE PRESUPUESTARIO </a:t>
            </a:r>
            <a:r>
              <a:rPr lang="es-MX" sz="1600" b="1" spc="90" dirty="0">
                <a:solidFill>
                  <a:schemeClr val="tx1"/>
                </a:solidFill>
                <a:latin typeface="Calibri"/>
                <a:cs typeface="Calibri"/>
              </a:rPr>
              <a:t>DEL 01 DE ENERO </a:t>
            </a:r>
            <a:r>
              <a:rPr sz="1600" b="1" spc="305" dirty="0">
                <a:solidFill>
                  <a:schemeClr val="tx1"/>
                </a:solidFill>
                <a:latin typeface="Calibri"/>
                <a:cs typeface="Calibri"/>
              </a:rPr>
              <a:t>AL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00" dirty="0">
                <a:solidFill>
                  <a:schemeClr val="tx1"/>
                </a:solidFill>
                <a:latin typeface="Calibri"/>
                <a:cs typeface="Calibri"/>
              </a:rPr>
              <a:t>31</a:t>
            </a:r>
            <a:r>
              <a:rPr lang="es-MX" sz="1600" b="1" spc="11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9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lang="es-MX"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20" dirty="0">
                <a:solidFill>
                  <a:schemeClr val="tx1"/>
                </a:solidFill>
                <a:latin typeface="Calibri"/>
                <a:cs typeface="Calibri"/>
              </a:rPr>
              <a:t>DICIEMBRE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340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85" dirty="0">
                <a:solidFill>
                  <a:schemeClr val="tx1"/>
                </a:solidFill>
                <a:latin typeface="Calibri"/>
                <a:cs typeface="Calibri"/>
              </a:rPr>
              <a:t>2022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8846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83386" y="1713687"/>
            <a:ext cx="7597140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3090" marR="585470" indent="194945" algn="ctr">
              <a:lnSpc>
                <a:spcPct val="100000"/>
              </a:lnSpc>
              <a:spcBef>
                <a:spcPts val="100"/>
              </a:spcBef>
              <a:tabLst>
                <a:tab pos="1703070" algn="l"/>
              </a:tabLst>
            </a:pPr>
            <a:r>
              <a:rPr lang="es-MX" sz="3600" b="1" spc="195" dirty="0">
                <a:latin typeface="Calibri"/>
                <a:cs typeface="Calibri"/>
              </a:rPr>
              <a:t>5</a:t>
            </a:r>
            <a:r>
              <a:rPr sz="3600" b="1" spc="19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sz="4200" b="1" spc="525" dirty="0" err="1">
                <a:latin typeface="Calibri"/>
                <a:cs typeface="Calibri"/>
              </a:rPr>
              <a:t>Presentación</a:t>
            </a:r>
            <a:r>
              <a:rPr sz="4200" b="1" spc="265" dirty="0">
                <a:latin typeface="Calibri"/>
                <a:cs typeface="Calibri"/>
              </a:rPr>
              <a:t> </a:t>
            </a:r>
            <a:r>
              <a:rPr lang="es-MX" sz="4200" b="1" spc="470" dirty="0">
                <a:latin typeface="Calibri"/>
                <a:cs typeface="Calibri"/>
              </a:rPr>
              <a:t>y </a:t>
            </a:r>
            <a:r>
              <a:rPr sz="4200" b="1" spc="515" dirty="0" err="1">
                <a:latin typeface="Calibri"/>
                <a:cs typeface="Calibri"/>
              </a:rPr>
              <a:t>aprobació</a:t>
            </a:r>
            <a:r>
              <a:rPr lang="es-MX" sz="4200" b="1" spc="515" dirty="0">
                <a:latin typeface="Calibri"/>
                <a:cs typeface="Calibri"/>
              </a:rPr>
              <a:t>n en su caso, de los informes del desempeño de la SESEA </a:t>
            </a:r>
            <a:endParaRPr sz="4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386456D-D7FA-43BB-AB59-0DC1E2C8DF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33" t="11481" r="25000" b="10000"/>
          <a:stretch/>
        </p:blipFill>
        <p:spPr>
          <a:xfrm>
            <a:off x="1416424" y="1676400"/>
            <a:ext cx="3124200" cy="4038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F0F54B-7FF2-4A26-B13F-AA1873B7C1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33" t="12963" r="25000" b="10000"/>
          <a:stretch/>
        </p:blipFill>
        <p:spPr>
          <a:xfrm>
            <a:off x="4793338" y="990600"/>
            <a:ext cx="3124200" cy="3962400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5DA942E0-AD46-4BF9-A22A-AB09483EF43B}"/>
              </a:ext>
            </a:extLst>
          </p:cNvPr>
          <p:cNvSpPr txBox="1"/>
          <p:nvPr/>
        </p:nvSpPr>
        <p:spPr>
          <a:xfrm>
            <a:off x="301547" y="152400"/>
            <a:ext cx="8766252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1600" b="1" spc="65" dirty="0">
                <a:solidFill>
                  <a:schemeClr val="tx1"/>
                </a:solidFill>
                <a:latin typeface="Calibri"/>
                <a:cs typeface="Calibri"/>
              </a:rPr>
              <a:t>5</a:t>
            </a:r>
            <a:r>
              <a:rPr sz="1600" b="1" spc="65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1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175" dirty="0">
                <a:solidFill>
                  <a:schemeClr val="tx1"/>
                </a:solidFill>
                <a:latin typeface="Calibri"/>
                <a:cs typeface="Calibri"/>
              </a:rPr>
              <a:t>Informes del Desempeño de la SESEA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520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83386" y="1713687"/>
            <a:ext cx="7597140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3090" marR="585470" indent="194945" algn="ctr">
              <a:lnSpc>
                <a:spcPct val="100000"/>
              </a:lnSpc>
              <a:spcBef>
                <a:spcPts val="100"/>
              </a:spcBef>
              <a:tabLst>
                <a:tab pos="1703070" algn="l"/>
              </a:tabLst>
            </a:pPr>
            <a:r>
              <a:rPr lang="es-MX" sz="3600" b="1" spc="195" dirty="0">
                <a:latin typeface="Calibri"/>
                <a:cs typeface="Calibri"/>
              </a:rPr>
              <a:t>6</a:t>
            </a:r>
            <a:r>
              <a:rPr sz="3600" b="1" spc="19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25" dirty="0">
                <a:latin typeface="Calibri"/>
                <a:cs typeface="Calibri"/>
              </a:rPr>
              <a:t> Informe de movimientos contables al cierre del ejercicio 2022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162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25450" algn="l"/>
                <a:tab pos="2220595" algn="l"/>
                <a:tab pos="2967355" algn="l"/>
                <a:tab pos="4531360" algn="l"/>
                <a:tab pos="5043805" algn="l"/>
                <a:tab pos="6209665" algn="l"/>
              </a:tabLst>
            </a:pPr>
            <a:r>
              <a:rPr lang="es-MX" spc="85" dirty="0">
                <a:solidFill>
                  <a:schemeClr val="tx1"/>
                </a:solidFill>
              </a:rPr>
              <a:t>8.	Informe de movimientos contables al cierre del ejercicio 2022</a:t>
            </a:r>
            <a:br>
              <a:rPr lang="es-MX" spc="85" dirty="0">
                <a:solidFill>
                  <a:schemeClr val="tx1"/>
                </a:solidFill>
              </a:rPr>
            </a:br>
            <a:r>
              <a:rPr lang="es-MX" spc="240" dirty="0">
                <a:solidFill>
                  <a:schemeClr val="tx1"/>
                </a:solidFill>
              </a:rPr>
              <a:t>3.2.5 Rectificaciones de Resultados de Ejercicios Anteriores</a:t>
            </a:r>
            <a:endParaRPr spc="140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73605" y="4233773"/>
            <a:ext cx="5233035" cy="860425"/>
          </a:xfrm>
          <a:custGeom>
            <a:avLst/>
            <a:gdLst/>
            <a:ahLst/>
            <a:cxnLst/>
            <a:rect l="l" t="t" r="r" b="b"/>
            <a:pathLst>
              <a:path w="5233034" h="860425">
                <a:moveTo>
                  <a:pt x="5232654" y="305219"/>
                </a:moveTo>
                <a:lnTo>
                  <a:pt x="0" y="305219"/>
                </a:lnTo>
                <a:lnTo>
                  <a:pt x="0" y="859815"/>
                </a:lnTo>
                <a:lnTo>
                  <a:pt x="5232654" y="859815"/>
                </a:lnTo>
                <a:lnTo>
                  <a:pt x="5232654" y="305219"/>
                </a:lnTo>
                <a:close/>
              </a:path>
              <a:path w="5233034" h="860425">
                <a:moveTo>
                  <a:pt x="5232654" y="0"/>
                </a:moveTo>
                <a:lnTo>
                  <a:pt x="0" y="0"/>
                </a:lnTo>
                <a:lnTo>
                  <a:pt x="0" y="305206"/>
                </a:lnTo>
                <a:lnTo>
                  <a:pt x="5232654" y="305206"/>
                </a:lnTo>
                <a:lnTo>
                  <a:pt x="52326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1B937A9C-69A5-4E84-B2CA-BC195E91259B}"/>
              </a:ext>
            </a:extLst>
          </p:cNvPr>
          <p:cNvSpPr txBox="1"/>
          <p:nvPr/>
        </p:nvSpPr>
        <p:spPr>
          <a:xfrm>
            <a:off x="201269" y="1118996"/>
            <a:ext cx="3989731" cy="1667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130" dirty="0">
                <a:latin typeface="Calibri"/>
                <a:cs typeface="Calibri"/>
              </a:rPr>
              <a:t>Justificación</a:t>
            </a:r>
            <a:endParaRPr sz="1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 dirty="0">
              <a:latin typeface="Calibri"/>
              <a:cs typeface="Calibri"/>
            </a:endParaRPr>
          </a:p>
          <a:p>
            <a:pPr marL="184785" marR="5080" indent="-172720" algn="just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s-MX" sz="1200" dirty="0">
                <a:latin typeface="Century Gothic"/>
                <a:cs typeface="Century Gothic"/>
              </a:rPr>
              <a:t>Ajuste al saldo por registro del mínimo vital de Yolanda Isabel Fierro Valenzuela, derivado del Juicio de Amparo 776/2021.</a:t>
            </a:r>
          </a:p>
          <a:p>
            <a:pPr marL="184785" marR="5080" indent="-172720" algn="just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endParaRPr lang="es-MX" sz="1200" dirty="0">
              <a:latin typeface="Century Gothic"/>
              <a:cs typeface="Century Gothic"/>
            </a:endParaRPr>
          </a:p>
          <a:p>
            <a:pPr marL="184785" marR="5080" indent="-172720" algn="just">
              <a:lnSpc>
                <a:spcPct val="100000"/>
              </a:lnSpc>
              <a:buFont typeface="Arial"/>
              <a:buChar char="•"/>
              <a:tabLst>
                <a:tab pos="185420" algn="l"/>
              </a:tabLst>
            </a:pPr>
            <a:r>
              <a:rPr lang="es-MX" sz="1200" dirty="0">
                <a:latin typeface="Century Gothic"/>
                <a:cs typeface="Century Gothic"/>
              </a:rPr>
              <a:t>Ajuste al pasivo por condonación del Impuesto Estatal sobre Remuneraciones al Trabajo Personal 3er y 4to trimestre 2021, Decreto POE 23/12/2022</a:t>
            </a:r>
            <a:endParaRPr sz="1150" dirty="0">
              <a:latin typeface="Century Gothic"/>
              <a:cs typeface="Century Gothic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8BCF758-C9AE-4CE4-BFB0-CA9EF49388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71" t="15926" r="23771" b="59815"/>
          <a:stretch/>
        </p:blipFill>
        <p:spPr>
          <a:xfrm>
            <a:off x="201269" y="3429000"/>
            <a:ext cx="8523410" cy="22171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83386" y="1713687"/>
            <a:ext cx="7597140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3090" marR="585470" indent="194945" algn="ctr">
              <a:lnSpc>
                <a:spcPct val="100000"/>
              </a:lnSpc>
              <a:spcBef>
                <a:spcPts val="100"/>
              </a:spcBef>
              <a:tabLst>
                <a:tab pos="1703070" algn="l"/>
              </a:tabLst>
            </a:pPr>
            <a:r>
              <a:rPr lang="es-MX" sz="3600" b="1" spc="195" dirty="0">
                <a:latin typeface="Calibri"/>
                <a:cs typeface="Calibri"/>
              </a:rPr>
              <a:t>7</a:t>
            </a:r>
            <a:r>
              <a:rPr sz="3600" b="1" spc="19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dirty="0">
                <a:latin typeface="Calibri"/>
                <a:cs typeface="Calibri"/>
              </a:rPr>
              <a:t>Solicitud y aprobación en su caso, de la primera </a:t>
            </a:r>
            <a:r>
              <a:rPr lang="es-MX" sz="4200" b="1" spc="525" dirty="0">
                <a:latin typeface="Calibri"/>
                <a:cs typeface="Calibri"/>
              </a:rPr>
              <a:t> modificación presupuestal del ejercicio 2023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435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C28FEFC-878B-4F54-B6AC-8EE907F17982}"/>
              </a:ext>
            </a:extLst>
          </p:cNvPr>
          <p:cNvSpPr txBox="1">
            <a:spLocks/>
          </p:cNvSpPr>
          <p:nvPr/>
        </p:nvSpPr>
        <p:spPr>
          <a:xfrm>
            <a:off x="166320" y="152400"/>
            <a:ext cx="776350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355600" marR="5080" indent="-342900">
              <a:spcBef>
                <a:spcPts val="100"/>
              </a:spcBef>
              <a:buFontTx/>
              <a:buAutoNum type="arabicPeriod" startAt="7"/>
              <a:tabLst>
                <a:tab pos="425450" algn="l"/>
                <a:tab pos="2220595" algn="l"/>
                <a:tab pos="2967355" algn="l"/>
                <a:tab pos="4531360" algn="l"/>
                <a:tab pos="5043805" algn="l"/>
                <a:tab pos="6209665" algn="l"/>
              </a:tabLst>
            </a:pPr>
            <a:r>
              <a:rPr lang="es-MX" b="1" spc="215" dirty="0">
                <a:solidFill>
                  <a:schemeClr val="tx1"/>
                </a:solidFill>
              </a:rPr>
              <a:t>Primera </a:t>
            </a:r>
            <a:r>
              <a:rPr lang="es-MX" b="1" spc="185" dirty="0">
                <a:solidFill>
                  <a:schemeClr val="tx1"/>
                </a:solidFill>
              </a:rPr>
              <a:t>Modificación </a:t>
            </a:r>
            <a:r>
              <a:rPr lang="es-MX" b="1" spc="240" dirty="0">
                <a:solidFill>
                  <a:schemeClr val="tx1"/>
                </a:solidFill>
              </a:rPr>
              <a:t>Presupuestal del ejercicio 2023</a:t>
            </a:r>
            <a:endParaRPr lang="es-MX" b="1" spc="140" dirty="0">
              <a:solidFill>
                <a:schemeClr val="tx1"/>
              </a:solidFill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99FD1CE6-0E18-475A-B8CB-24B6175B649C}"/>
              </a:ext>
            </a:extLst>
          </p:cNvPr>
          <p:cNvSpPr txBox="1"/>
          <p:nvPr/>
        </p:nvSpPr>
        <p:spPr>
          <a:xfrm>
            <a:off x="589864" y="796290"/>
            <a:ext cx="8096936" cy="1667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130" dirty="0">
                <a:latin typeface="Calibri"/>
                <a:cs typeface="Calibri"/>
              </a:rPr>
              <a:t>Justificación</a:t>
            </a:r>
            <a:endParaRPr sz="1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 dirty="0">
              <a:latin typeface="Calibri"/>
              <a:cs typeface="Calibri"/>
            </a:endParaRPr>
          </a:p>
          <a:p>
            <a:pPr marL="12065" marR="5080" algn="just">
              <a:lnSpc>
                <a:spcPct val="100000"/>
              </a:lnSpc>
              <a:tabLst>
                <a:tab pos="185420" algn="l"/>
              </a:tabLst>
            </a:pPr>
            <a:r>
              <a:rPr lang="es-MX" sz="1200" b="1" dirty="0">
                <a:latin typeface="Century Gothic"/>
                <a:cs typeface="Century Gothic"/>
              </a:rPr>
              <a:t>Transferencia entre Partidas</a:t>
            </a:r>
            <a:r>
              <a:rPr lang="es-MX" sz="1200" dirty="0">
                <a:latin typeface="Century Gothic"/>
                <a:cs typeface="Century Gothic"/>
              </a:rPr>
              <a:t>, Para contar con la disponibilidad presupuestal para cubrir prima de antigüedad derivado del Finiquito de exempleada adscrita a la Dirección Jurídica; para la contratación de servicio de limpieza de la oficina que ocupa la Secretaría Ejecutiva; para cubrir los gastos de viaje del Secretario Ejecutivo del Sistema Nacional Anticorrupción, con motivo de la difusión en Baja California, de la Política Estatal Anticorrupción; para cubrir multas generadas por la No presentación en tiempo y pago extemporáneo de retenciones mensuales de ISR por sueldos y salarios, así como asimilados, del mes de julio de 2021 con motivo de la falta de ministración de recursos en el ejercicio 2021.</a:t>
            </a:r>
            <a:endParaRPr sz="1150" dirty="0">
              <a:latin typeface="Century Gothic"/>
              <a:cs typeface="Century Gothic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8C8D5FA-9450-4625-99BD-68EF241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3" y="2587939"/>
            <a:ext cx="5024438" cy="42379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200" y="2120630"/>
            <a:ext cx="682752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  <a:tabLst>
                <a:tab pos="373380" algn="l"/>
              </a:tabLst>
            </a:pPr>
            <a:r>
              <a:rPr sz="3600" spc="-25" dirty="0">
                <a:solidFill>
                  <a:schemeClr val="tx1"/>
                </a:solidFill>
              </a:rPr>
              <a:t>1.</a:t>
            </a:r>
            <a:r>
              <a:rPr sz="3600" dirty="0">
                <a:solidFill>
                  <a:schemeClr val="tx1"/>
                </a:solidFill>
              </a:rPr>
              <a:t>	</a:t>
            </a:r>
            <a:r>
              <a:rPr sz="3600" spc="220" dirty="0">
                <a:solidFill>
                  <a:schemeClr val="tx1"/>
                </a:solidFill>
              </a:rPr>
              <a:t>Lista</a:t>
            </a:r>
            <a:r>
              <a:rPr sz="3600" spc="105" dirty="0">
                <a:solidFill>
                  <a:schemeClr val="tx1"/>
                </a:solidFill>
              </a:rPr>
              <a:t> </a:t>
            </a:r>
            <a:r>
              <a:rPr sz="3600" spc="270" dirty="0">
                <a:solidFill>
                  <a:schemeClr val="tx1"/>
                </a:solidFill>
              </a:rPr>
              <a:t>de</a:t>
            </a:r>
            <a:r>
              <a:rPr sz="3600" spc="110" dirty="0">
                <a:solidFill>
                  <a:schemeClr val="tx1"/>
                </a:solidFill>
              </a:rPr>
              <a:t> </a:t>
            </a:r>
            <a:r>
              <a:rPr sz="3600" spc="225" dirty="0">
                <a:solidFill>
                  <a:schemeClr val="tx1"/>
                </a:solidFill>
              </a:rPr>
              <a:t>asistencia</a:t>
            </a:r>
            <a:r>
              <a:rPr sz="3600" spc="75" dirty="0">
                <a:solidFill>
                  <a:schemeClr val="tx1"/>
                </a:solidFill>
              </a:rPr>
              <a:t> </a:t>
            </a:r>
            <a:r>
              <a:rPr sz="3600" spc="240" dirty="0">
                <a:solidFill>
                  <a:schemeClr val="tx1"/>
                </a:solidFill>
              </a:rPr>
              <a:t>y</a:t>
            </a:r>
            <a:r>
              <a:rPr sz="3600" spc="120" dirty="0">
                <a:solidFill>
                  <a:schemeClr val="tx1"/>
                </a:solidFill>
              </a:rPr>
              <a:t> </a:t>
            </a:r>
            <a:r>
              <a:rPr lang="es-MX" sz="3600" spc="204" dirty="0">
                <a:solidFill>
                  <a:schemeClr val="tx1"/>
                </a:solidFill>
              </a:rPr>
              <a:t>acreditación</a:t>
            </a:r>
            <a:r>
              <a:rPr sz="3600" spc="60" dirty="0">
                <a:solidFill>
                  <a:schemeClr val="tx1"/>
                </a:solidFill>
              </a:rPr>
              <a:t> </a:t>
            </a:r>
            <a:r>
              <a:rPr sz="3600" spc="270" dirty="0">
                <a:solidFill>
                  <a:schemeClr val="tx1"/>
                </a:solidFill>
              </a:rPr>
              <a:t>de</a:t>
            </a:r>
            <a:r>
              <a:rPr sz="3600" spc="105" dirty="0">
                <a:solidFill>
                  <a:schemeClr val="tx1"/>
                </a:solidFill>
              </a:rPr>
              <a:t> </a:t>
            </a:r>
            <a:r>
              <a:rPr sz="3600" spc="290" dirty="0">
                <a:solidFill>
                  <a:schemeClr val="tx1"/>
                </a:solidFill>
              </a:rPr>
              <a:t>quórum</a:t>
            </a:r>
            <a:r>
              <a:rPr sz="3600" spc="95" dirty="0">
                <a:solidFill>
                  <a:schemeClr val="tx1"/>
                </a:solidFill>
              </a:rPr>
              <a:t> </a:t>
            </a:r>
            <a:r>
              <a:rPr sz="3600" spc="204" dirty="0">
                <a:solidFill>
                  <a:schemeClr val="tx1"/>
                </a:solidFill>
              </a:rPr>
              <a:t>legal</a:t>
            </a:r>
            <a:endParaRPr sz="3600" dirty="0">
              <a:solidFill>
                <a:schemeClr val="tx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9206" y="1491361"/>
            <a:ext cx="237871" cy="22426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89875" y="2058289"/>
            <a:ext cx="237871" cy="22426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9206" y="2613025"/>
            <a:ext cx="237871" cy="22426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9206" y="3693540"/>
            <a:ext cx="237871" cy="22426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79206" y="4841113"/>
            <a:ext cx="237871" cy="222726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89875" y="5404992"/>
            <a:ext cx="237871" cy="224251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89875" y="4255896"/>
            <a:ext cx="237871" cy="22426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73430" y="1066800"/>
            <a:ext cx="7597140" cy="518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3090" marR="585470" indent="194945" algn="ctr">
              <a:lnSpc>
                <a:spcPct val="100000"/>
              </a:lnSpc>
              <a:spcBef>
                <a:spcPts val="100"/>
              </a:spcBef>
              <a:tabLst>
                <a:tab pos="1703070" algn="l"/>
              </a:tabLst>
            </a:pPr>
            <a:r>
              <a:rPr lang="es-MX" sz="3600" b="1" spc="195" dirty="0">
                <a:latin typeface="Calibri"/>
                <a:cs typeface="Calibri"/>
              </a:rPr>
              <a:t>8</a:t>
            </a:r>
            <a:r>
              <a:rPr sz="3600" b="1" spc="19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25" dirty="0">
                <a:latin typeface="Calibri"/>
                <a:cs typeface="Calibri"/>
              </a:rPr>
              <a:t>Solicitud y aprobación en su caso, de modificaciones al Contrato de Prestación de Servicios Profesionales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969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08E2794-0565-4894-8915-84D667EA0596}"/>
              </a:ext>
            </a:extLst>
          </p:cNvPr>
          <p:cNvSpPr/>
          <p:nvPr/>
        </p:nvSpPr>
        <p:spPr>
          <a:xfrm>
            <a:off x="533400" y="3810000"/>
            <a:ext cx="8082000" cy="25539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CONDICIONES DE PAGO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QUINTA:</a:t>
            </a: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El pago se efectuará hasta en tanto “EL PRESTADOR DE SERVICIO” cumpla con las obligaciones contraídas en el presente contrato. 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 caso de que “EL PRESTADOR DE SERVICIO” recibiera pagos en exceso, deberá reintegrar las cantidades pagadas en demasía, a través de la compensación que la Secretaría Ejecutiva le realice en la siguiente mensualidad. 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Si “EL PRESTADOR DE SERVICIO” dejaré de asistir a las sesiones de la Comisión Ejecutiva, del órgano de gobierno de la “SECRETARÍA EJECUTIVA DEL SEA” o del Comité Coordinación, le serán cubiertos “LOS SERVICIOS”, en términos del artículo 25 segundo párrafo del Reglamento Interior de la Secretaría Ejecutiva del Sistema Estatal Anticorrupción de Baja California.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“EL PRESTADOR DE SERVICIO” deberá presentar informe mensual de la realización de las actividades establecidas en los artículos 17, 21 y 31 de la Ley del Sistema Estatal Anticorrupción, mismos que deberán ser entregados para soporte de los pagos que se efectúen.</a:t>
            </a:r>
            <a:endParaRPr lang="es-MX" sz="1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D28C552-5CC8-469E-9FD8-8DA6839A7C97}"/>
              </a:ext>
            </a:extLst>
          </p:cNvPr>
          <p:cNvSpPr/>
          <p:nvPr/>
        </p:nvSpPr>
        <p:spPr>
          <a:xfrm>
            <a:off x="533400" y="1295400"/>
            <a:ext cx="8082000" cy="173060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CONDICIONES DE PAGO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QUINTA:</a:t>
            </a: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El pago se efectuará hasta en tanto “EL PRESTADOR DE SERVICIO” cumpla con las obligaciones contraídas en el presente contrato. 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 caso de que “EL PRESTADOR DE SERVICIO” recibiera pagos en exceso, deberá reintegrar las cantidades pagadas en demasía, a través de la compensación que la Secretaría Ejecutiva le realice en la siguiente mensualidad. 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Si “EL PRESTADOR DE SERVICIO” dejaré de asistir a las sesiones de la Comisión Ejecutiva, del órgano de gobierno de la “SECRETARÍA EJECUTIVA DEL SEA” o del Comité Coordinación, le serán cubiertos “LOS SERVICIOS”, en términos del artículo 25 segundo párrafo del Reglamento Interior de la Secretaría Ejecutiva del Sistema Estatal Anticorrupción de Baja California.</a:t>
            </a:r>
            <a:endParaRPr lang="es-MX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579A47D-7833-49E8-821A-7F902A0339CE}"/>
              </a:ext>
            </a:extLst>
          </p:cNvPr>
          <p:cNvSpPr txBox="1"/>
          <p:nvPr/>
        </p:nvSpPr>
        <p:spPr>
          <a:xfrm>
            <a:off x="533400" y="93476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Vigente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22C1936-514D-4C4A-A46C-85864EEE8B80}"/>
              </a:ext>
            </a:extLst>
          </p:cNvPr>
          <p:cNvSpPr txBox="1"/>
          <p:nvPr/>
        </p:nvSpPr>
        <p:spPr>
          <a:xfrm>
            <a:off x="533400" y="334796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Propuesto: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09600" y="2209800"/>
            <a:ext cx="8082051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9770" marR="695325" indent="15240" algn="ctr">
              <a:lnSpc>
                <a:spcPct val="100000"/>
              </a:lnSpc>
              <a:spcBef>
                <a:spcPts val="100"/>
              </a:spcBef>
              <a:tabLst>
                <a:tab pos="1629410" algn="l"/>
              </a:tabLst>
            </a:pPr>
            <a:r>
              <a:rPr lang="es-MX" sz="3600" b="1" spc="165" dirty="0">
                <a:latin typeface="Calibri"/>
                <a:cs typeface="Calibri"/>
              </a:rPr>
              <a:t>9</a:t>
            </a:r>
            <a:r>
              <a:rPr sz="3600" b="1" spc="16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30" dirty="0">
                <a:latin typeface="Calibri"/>
                <a:cs typeface="Calibri"/>
              </a:rPr>
              <a:t>Solicitud y aprobación en su caso, del inicio del trámite de baja de bienes muebles obsoletos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0572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B2632F9-6BB7-479C-A05F-A7D5D92EE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3428998"/>
            <a:ext cx="6248400" cy="3322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3F1F51E-0401-4B1E-BE82-713A71BC2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8196" y="907732"/>
            <a:ext cx="4829175" cy="2409825"/>
          </a:xfrm>
          <a:prstGeom prst="rect">
            <a:avLst/>
          </a:prstGeom>
        </p:spPr>
      </p:pic>
      <p:sp>
        <p:nvSpPr>
          <p:cNvPr id="19" name="object 2">
            <a:extLst>
              <a:ext uri="{FF2B5EF4-FFF2-40B4-BE49-F238E27FC236}">
                <a16:creationId xmlns:a16="http://schemas.microsoft.com/office/drawing/2014/main" id="{1DF55582-8872-45E3-A0D9-509E04113826}"/>
              </a:ext>
            </a:extLst>
          </p:cNvPr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id="{DA6ED44D-37B1-4B7E-BFDF-7627C420248A}"/>
              </a:ext>
            </a:extLst>
          </p:cNvPr>
          <p:cNvSpPr txBox="1">
            <a:spLocks/>
          </p:cNvSpPr>
          <p:nvPr/>
        </p:nvSpPr>
        <p:spPr>
          <a:xfrm>
            <a:off x="166320" y="152400"/>
            <a:ext cx="776350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spcBef>
                <a:spcPts val="100"/>
              </a:spcBef>
              <a:tabLst>
                <a:tab pos="425450" algn="l"/>
                <a:tab pos="2220595" algn="l"/>
                <a:tab pos="2967355" algn="l"/>
                <a:tab pos="4531360" algn="l"/>
                <a:tab pos="5043805" algn="l"/>
                <a:tab pos="6209665" algn="l"/>
              </a:tabLst>
            </a:pPr>
            <a:r>
              <a:rPr lang="es-MX" b="1" spc="140" dirty="0">
                <a:solidFill>
                  <a:schemeClr val="tx1"/>
                </a:solidFill>
              </a:rPr>
              <a:t>9. Inicio de trámite de baja de bienes muebles obsoletos</a:t>
            </a:r>
          </a:p>
        </p:txBody>
      </p:sp>
    </p:spTree>
    <p:extLst>
      <p:ext uri="{BB962C8B-B14F-4D97-AF65-F5344CB8AC3E}">
        <p14:creationId xmlns:p14="http://schemas.microsoft.com/office/powerpoint/2010/main" val="1365211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09600" y="2209800"/>
            <a:ext cx="8082051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9770" marR="695325" indent="15240" algn="ctr">
              <a:lnSpc>
                <a:spcPct val="100000"/>
              </a:lnSpc>
              <a:spcBef>
                <a:spcPts val="100"/>
              </a:spcBef>
              <a:tabLst>
                <a:tab pos="1629410" algn="l"/>
              </a:tabLst>
            </a:pPr>
            <a:r>
              <a:rPr lang="es-MX" sz="3600" b="1" spc="165" dirty="0">
                <a:latin typeface="Calibri"/>
                <a:cs typeface="Calibri"/>
              </a:rPr>
              <a:t>10</a:t>
            </a:r>
            <a:r>
              <a:rPr sz="3600" b="1" spc="16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30" dirty="0">
                <a:latin typeface="Calibri"/>
                <a:cs typeface="Calibri"/>
              </a:rPr>
              <a:t>Informe del inicio de trámite para firma de Convenio con ISSSTECALI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5392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07CD0FD2-5FDD-4CD3-854C-AC280AC94096}"/>
              </a:ext>
            </a:extLst>
          </p:cNvPr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B48AAFC3-CDD9-488B-9B94-C51A4C2CB501}"/>
              </a:ext>
            </a:extLst>
          </p:cNvPr>
          <p:cNvSpPr txBox="1">
            <a:spLocks/>
          </p:cNvSpPr>
          <p:nvPr/>
        </p:nvSpPr>
        <p:spPr>
          <a:xfrm>
            <a:off x="152400" y="253234"/>
            <a:ext cx="776350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spcBef>
                <a:spcPts val="100"/>
              </a:spcBef>
              <a:tabLst>
                <a:tab pos="425450" algn="l"/>
                <a:tab pos="2220595" algn="l"/>
                <a:tab pos="2967355" algn="l"/>
                <a:tab pos="4531360" algn="l"/>
                <a:tab pos="5043805" algn="l"/>
                <a:tab pos="6209665" algn="l"/>
              </a:tabLst>
            </a:pPr>
            <a:r>
              <a:rPr lang="es-MX" b="1" spc="140" dirty="0">
                <a:solidFill>
                  <a:schemeClr val="tx1"/>
                </a:solidFill>
              </a:rPr>
              <a:t>9. Inicio de trámite para firma de convenio con ISSSTECALI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37A5848-44BA-447B-BE38-A60FA7F58F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00" t="17408" r="34166" b="11481"/>
          <a:stretch/>
        </p:blipFill>
        <p:spPr>
          <a:xfrm>
            <a:off x="2743200" y="1721223"/>
            <a:ext cx="3230559" cy="419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04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09600" y="2209800"/>
            <a:ext cx="8082051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9770" marR="695325" indent="15240" algn="ctr">
              <a:lnSpc>
                <a:spcPct val="100000"/>
              </a:lnSpc>
              <a:spcBef>
                <a:spcPts val="100"/>
              </a:spcBef>
              <a:tabLst>
                <a:tab pos="1629410" algn="l"/>
              </a:tabLst>
            </a:pPr>
            <a:r>
              <a:rPr lang="es-MX" sz="3600" b="1" spc="165" dirty="0">
                <a:latin typeface="Calibri"/>
                <a:cs typeface="Calibri"/>
              </a:rPr>
              <a:t>11</a:t>
            </a:r>
            <a:r>
              <a:rPr sz="3600" b="1" spc="16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30" dirty="0">
                <a:latin typeface="Calibri"/>
                <a:cs typeface="Calibri"/>
              </a:rPr>
              <a:t>Designación de suplentes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805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09600" y="2209800"/>
            <a:ext cx="8082051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9770" marR="695325" indent="15240" algn="ctr">
              <a:lnSpc>
                <a:spcPct val="100000"/>
              </a:lnSpc>
              <a:spcBef>
                <a:spcPts val="100"/>
              </a:spcBef>
              <a:tabLst>
                <a:tab pos="1629410" algn="l"/>
              </a:tabLst>
            </a:pPr>
            <a:r>
              <a:rPr lang="es-MX" sz="3600" b="1" spc="165" dirty="0">
                <a:latin typeface="Calibri"/>
                <a:cs typeface="Calibri"/>
              </a:rPr>
              <a:t>12</a:t>
            </a:r>
            <a:r>
              <a:rPr sz="3600" b="1" spc="165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lang="es-MX" sz="4200" b="1" spc="530" dirty="0">
                <a:latin typeface="Calibri"/>
                <a:cs typeface="Calibri"/>
              </a:rPr>
              <a:t>Clausura</a:t>
            </a:r>
            <a:endParaRPr sz="4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5539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7609" y="2782011"/>
            <a:ext cx="237680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535" dirty="0">
                <a:solidFill>
                  <a:srgbClr val="000000"/>
                </a:solidFill>
              </a:rPr>
              <a:t>Gracias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93926" y="2262962"/>
            <a:ext cx="639191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24485" algn="ctr">
              <a:lnSpc>
                <a:spcPct val="100000"/>
              </a:lnSpc>
              <a:spcBef>
                <a:spcPts val="100"/>
              </a:spcBef>
            </a:pPr>
            <a:r>
              <a:rPr sz="3600" spc="135" dirty="0">
                <a:solidFill>
                  <a:srgbClr val="000000"/>
                </a:solidFill>
              </a:rPr>
              <a:t>2.</a:t>
            </a:r>
            <a:r>
              <a:rPr sz="3600" spc="225" dirty="0">
                <a:solidFill>
                  <a:srgbClr val="000000"/>
                </a:solidFill>
              </a:rPr>
              <a:t> </a:t>
            </a:r>
            <a:r>
              <a:rPr lang="es-MX" sz="3600" spc="400" dirty="0">
                <a:solidFill>
                  <a:srgbClr val="000000"/>
                </a:solidFill>
              </a:rPr>
              <a:t>Nombramiento de persona que presida la sesión</a:t>
            </a:r>
            <a:endParaRPr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8935" y="152400"/>
            <a:ext cx="8625803" cy="613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7825" algn="l"/>
                <a:tab pos="1583690" algn="l"/>
                <a:tab pos="3428365" algn="l"/>
                <a:tab pos="3987165" algn="l"/>
                <a:tab pos="5610860" algn="l"/>
                <a:tab pos="6092190" algn="l"/>
                <a:tab pos="6548120" algn="l"/>
                <a:tab pos="7357745" algn="l"/>
              </a:tabLst>
            </a:pPr>
            <a:r>
              <a:rPr lang="es-MX" sz="1950" spc="45" dirty="0">
                <a:solidFill>
                  <a:schemeClr val="tx1"/>
                </a:solidFill>
              </a:rPr>
              <a:t>3</a:t>
            </a:r>
            <a:r>
              <a:rPr sz="1950" spc="45" dirty="0">
                <a:solidFill>
                  <a:schemeClr val="tx1"/>
                </a:solidFill>
              </a:rPr>
              <a:t>.</a:t>
            </a:r>
            <a:r>
              <a:rPr sz="1950" dirty="0">
                <a:solidFill>
                  <a:schemeClr val="tx1"/>
                </a:solidFill>
              </a:rPr>
              <a:t>	</a:t>
            </a:r>
            <a:r>
              <a:rPr sz="1950" spc="204" dirty="0" err="1">
                <a:solidFill>
                  <a:schemeClr val="tx1"/>
                </a:solidFill>
              </a:rPr>
              <a:t>Lectura</a:t>
            </a:r>
            <a:r>
              <a:rPr lang="es-MX" sz="1950" spc="204" dirty="0">
                <a:solidFill>
                  <a:schemeClr val="tx1"/>
                </a:solidFill>
              </a:rPr>
              <a:t> de la Propuesta del Orden del Día para su aprobación o modificación en su caso</a:t>
            </a:r>
            <a:endParaRPr sz="1950"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9262" y="947937"/>
            <a:ext cx="8782050" cy="339725"/>
          </a:xfrm>
          <a:custGeom>
            <a:avLst/>
            <a:gdLst/>
            <a:ahLst/>
            <a:cxnLst/>
            <a:rect l="l" t="t" r="r" b="b"/>
            <a:pathLst>
              <a:path w="8782050" h="339725">
                <a:moveTo>
                  <a:pt x="8781961" y="0"/>
                </a:moveTo>
                <a:lnTo>
                  <a:pt x="0" y="0"/>
                </a:lnTo>
                <a:lnTo>
                  <a:pt x="0" y="339390"/>
                </a:lnTo>
                <a:lnTo>
                  <a:pt x="48480" y="339390"/>
                </a:lnTo>
                <a:lnTo>
                  <a:pt x="8781961" y="0"/>
                </a:lnTo>
                <a:close/>
              </a:path>
            </a:pathLst>
          </a:custGeom>
          <a:solidFill>
            <a:srgbClr val="3D00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0" y="486885"/>
            <a:ext cx="8782050" cy="55329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3370" algn="l"/>
                <a:tab pos="9156065" algn="l"/>
              </a:tabLst>
            </a:pPr>
            <a:r>
              <a:rPr lang="es-MX" sz="1950" b="1" u="heavy" dirty="0">
                <a:solidFill>
                  <a:srgbClr val="896900"/>
                </a:solidFill>
                <a:uFill>
                  <a:solidFill>
                    <a:srgbClr val="BE9000"/>
                  </a:solidFill>
                </a:uFill>
                <a:latin typeface="Calibri"/>
                <a:cs typeface="Calibri"/>
              </a:rPr>
              <a:t>	</a:t>
            </a:r>
            <a:r>
              <a:rPr sz="1950" b="1" u="heavy" dirty="0">
                <a:solidFill>
                  <a:srgbClr val="896900"/>
                </a:solidFill>
                <a:uFill>
                  <a:solidFill>
                    <a:srgbClr val="BE9000"/>
                  </a:solidFill>
                </a:uFill>
                <a:latin typeface="Calibri"/>
                <a:cs typeface="Calibri"/>
              </a:rPr>
              <a:t>	</a:t>
            </a:r>
            <a:endParaRPr sz="1950" dirty="0">
              <a:latin typeface="Calibri"/>
              <a:cs typeface="Calibri"/>
            </a:endParaRPr>
          </a:p>
          <a:p>
            <a:pPr marR="99060" algn="ctr">
              <a:lnSpc>
                <a:spcPct val="100000"/>
              </a:lnSpc>
              <a:spcBef>
                <a:spcPts val="1355"/>
              </a:spcBef>
            </a:pPr>
            <a:r>
              <a:rPr sz="1400" b="1" spc="360" dirty="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38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35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s-MX" sz="1400" b="1" spc="355" dirty="0">
                <a:solidFill>
                  <a:srgbClr val="FFFFFF"/>
                </a:solidFill>
                <a:latin typeface="Calibri"/>
                <a:cs typeface="Calibri"/>
              </a:rPr>
              <a:t>IA</a:t>
            </a:r>
            <a:endParaRPr sz="1400" dirty="0">
              <a:latin typeface="Calibri"/>
              <a:cs typeface="Calibri"/>
            </a:endParaRPr>
          </a:p>
          <a:p>
            <a:pPr marL="693420" indent="-343535" algn="just">
              <a:buAutoNum type="arabicPeriod"/>
              <a:tabLst>
                <a:tab pos="693420" algn="l"/>
                <a:tab pos="694055" algn="l"/>
              </a:tabLst>
            </a:pPr>
            <a:endParaRPr lang="es-MX" sz="1400" b="1" spc="160" dirty="0">
              <a:latin typeface="Calibri"/>
              <a:cs typeface="Calibri"/>
            </a:endParaRPr>
          </a:p>
          <a:p>
            <a:pPr marL="692785" indent="-342900" algn="just">
              <a:buFont typeface="+mj-lt"/>
              <a:buAutoNum type="arabicPeriod"/>
              <a:tabLst>
                <a:tab pos="693420" algn="l"/>
                <a:tab pos="694055" algn="l"/>
              </a:tabLst>
            </a:pPr>
            <a:r>
              <a:rPr sz="1400" b="1" spc="160" dirty="0">
                <a:latin typeface="+mn-lt"/>
                <a:cs typeface="Calibri"/>
              </a:rPr>
              <a:t>Lista</a:t>
            </a:r>
            <a:r>
              <a:rPr sz="1400" b="1" spc="85" dirty="0">
                <a:latin typeface="+mn-lt"/>
                <a:cs typeface="Calibri"/>
              </a:rPr>
              <a:t> </a:t>
            </a:r>
            <a:r>
              <a:rPr sz="1400" b="1" spc="195" dirty="0">
                <a:latin typeface="+mn-lt"/>
                <a:cs typeface="Calibri"/>
              </a:rPr>
              <a:t>de</a:t>
            </a:r>
            <a:r>
              <a:rPr sz="1400" b="1" spc="90" dirty="0">
                <a:latin typeface="+mn-lt"/>
                <a:cs typeface="Calibri"/>
              </a:rPr>
              <a:t> </a:t>
            </a:r>
            <a:r>
              <a:rPr sz="1400" b="1" spc="160" dirty="0">
                <a:latin typeface="+mn-lt"/>
                <a:cs typeface="Calibri"/>
              </a:rPr>
              <a:t>asistencia</a:t>
            </a:r>
            <a:r>
              <a:rPr sz="1400" b="1" spc="70" dirty="0">
                <a:latin typeface="+mn-lt"/>
                <a:cs typeface="Calibri"/>
              </a:rPr>
              <a:t> </a:t>
            </a:r>
            <a:r>
              <a:rPr sz="1400" b="1" spc="170" dirty="0">
                <a:latin typeface="+mn-lt"/>
                <a:cs typeface="Calibri"/>
              </a:rPr>
              <a:t>y</a:t>
            </a:r>
            <a:r>
              <a:rPr sz="1400" b="1" spc="90" dirty="0">
                <a:latin typeface="+mn-lt"/>
                <a:cs typeface="Calibri"/>
              </a:rPr>
              <a:t> </a:t>
            </a:r>
            <a:r>
              <a:rPr lang="es-MX" sz="1400" b="1" spc="145" dirty="0">
                <a:latin typeface="+mn-lt"/>
                <a:cs typeface="Calibri"/>
              </a:rPr>
              <a:t>acreditación</a:t>
            </a:r>
            <a:r>
              <a:rPr sz="1400" b="1" spc="95" dirty="0">
                <a:latin typeface="+mn-lt"/>
                <a:cs typeface="Calibri"/>
              </a:rPr>
              <a:t> </a:t>
            </a:r>
            <a:r>
              <a:rPr sz="1400" b="1" spc="155" dirty="0">
                <a:latin typeface="+mn-lt"/>
                <a:cs typeface="Calibri"/>
              </a:rPr>
              <a:t>del</a:t>
            </a:r>
            <a:r>
              <a:rPr sz="1400" b="1" spc="95" dirty="0">
                <a:latin typeface="+mn-lt"/>
                <a:cs typeface="Calibri"/>
              </a:rPr>
              <a:t> </a:t>
            </a:r>
            <a:r>
              <a:rPr sz="1400" b="1" spc="200" dirty="0" err="1">
                <a:latin typeface="+mn-lt"/>
                <a:cs typeface="Calibri"/>
              </a:rPr>
              <a:t>Quórum</a:t>
            </a:r>
            <a:r>
              <a:rPr sz="1400" b="1" spc="80" dirty="0">
                <a:latin typeface="+mn-lt"/>
                <a:cs typeface="Calibri"/>
              </a:rPr>
              <a:t> </a:t>
            </a:r>
            <a:r>
              <a:rPr sz="1400" b="1" spc="185" dirty="0">
                <a:latin typeface="+mn-lt"/>
                <a:cs typeface="Calibri"/>
              </a:rPr>
              <a:t>Legal</a:t>
            </a:r>
            <a:r>
              <a:rPr lang="es-MX" sz="1400" b="1" spc="185" dirty="0">
                <a:latin typeface="+mn-lt"/>
                <a:cs typeface="Calibri"/>
              </a:rPr>
              <a:t>, previa confirmación y aprobación de los actuales, vigentes, legítimos y en funciones integrantes de este Órgano de Gobierno de la SESEA.</a:t>
            </a:r>
          </a:p>
          <a:p>
            <a:pPr marL="692785" indent="-342900" algn="just">
              <a:buFont typeface="+mj-lt"/>
              <a:buAutoNum type="arabicPeriod"/>
              <a:tabLst>
                <a:tab pos="693420" algn="l"/>
                <a:tab pos="694055" algn="l"/>
              </a:tabLst>
            </a:pPr>
            <a:endParaRPr sz="1400" dirty="0">
              <a:latin typeface="+mn-lt"/>
              <a:cs typeface="Calibri"/>
            </a:endParaRPr>
          </a:p>
          <a:p>
            <a:pPr marL="692785" indent="-342900" algn="just">
              <a:buSzPct val="78571"/>
              <a:buFont typeface="+mj-lt"/>
              <a:buAutoNum type="arabicPeriod"/>
              <a:tabLst>
                <a:tab pos="693420" algn="l"/>
                <a:tab pos="694055" algn="l"/>
              </a:tabLst>
            </a:pPr>
            <a:r>
              <a:rPr lang="es-MX" sz="1400" b="1" spc="155" dirty="0">
                <a:latin typeface="+mn-lt"/>
                <a:cs typeface="Calibri"/>
              </a:rPr>
              <a:t>Nombramiento de persona que presida la sesión extraordinaria de este Órgano de Gobierno</a:t>
            </a:r>
            <a:r>
              <a:rPr sz="1400" b="1" spc="105" dirty="0">
                <a:latin typeface="+mn-lt"/>
                <a:cs typeface="Calibri"/>
              </a:rPr>
              <a:t>.</a:t>
            </a:r>
            <a:endParaRPr lang="es-MX" sz="1400" b="1" spc="105" dirty="0">
              <a:latin typeface="+mn-lt"/>
              <a:cs typeface="Calibri"/>
            </a:endParaRPr>
          </a:p>
          <a:p>
            <a:pPr marL="692785" indent="-342900" algn="just">
              <a:buSzPct val="78571"/>
              <a:buFont typeface="+mj-lt"/>
              <a:buAutoNum type="arabicPeriod"/>
              <a:tabLst>
                <a:tab pos="693420" algn="l"/>
                <a:tab pos="694055" algn="l"/>
              </a:tabLst>
            </a:pPr>
            <a:endParaRPr sz="1400" dirty="0">
              <a:latin typeface="+mn-lt"/>
              <a:cs typeface="Calibri"/>
            </a:endParaRPr>
          </a:p>
          <a:p>
            <a:pPr marL="692785" indent="-342900" algn="just">
              <a:buSzPct val="78571"/>
              <a:buFont typeface="+mj-lt"/>
              <a:buAutoNum type="arabicPeriod"/>
              <a:tabLst>
                <a:tab pos="693420" algn="l"/>
                <a:tab pos="694055" algn="l"/>
              </a:tabLst>
            </a:pPr>
            <a:r>
              <a:rPr lang="es-MX" sz="1400" b="1" spc="155" dirty="0">
                <a:latin typeface="+mn-lt"/>
                <a:cs typeface="Calibri"/>
              </a:rPr>
              <a:t>Lectura de la propuesta del </a:t>
            </a:r>
            <a:r>
              <a:rPr lang="es-MX" sz="1400" b="1" spc="185" dirty="0">
                <a:latin typeface="+mn-lt"/>
                <a:cs typeface="Calibri"/>
              </a:rPr>
              <a:t>Orden</a:t>
            </a:r>
            <a:r>
              <a:rPr lang="es-MX" sz="1400" b="1" spc="85" dirty="0">
                <a:latin typeface="+mn-lt"/>
                <a:cs typeface="Calibri"/>
              </a:rPr>
              <a:t> </a:t>
            </a:r>
            <a:r>
              <a:rPr lang="es-MX" sz="1400" b="1" spc="155" dirty="0">
                <a:latin typeface="+mn-lt"/>
                <a:cs typeface="Calibri"/>
              </a:rPr>
              <a:t>del</a:t>
            </a:r>
            <a:r>
              <a:rPr lang="es-MX" sz="1400" b="1" spc="105" dirty="0">
                <a:latin typeface="+mn-lt"/>
                <a:cs typeface="Calibri"/>
              </a:rPr>
              <a:t> Día para su aprobación o modificación en su caso</a:t>
            </a:r>
            <a:r>
              <a:rPr sz="1400" spc="-10" dirty="0">
                <a:latin typeface="+mn-lt"/>
                <a:cs typeface="Century Gothic"/>
              </a:rPr>
              <a:t>.</a:t>
            </a:r>
            <a:endParaRPr lang="es-MX" sz="1400" dirty="0">
              <a:latin typeface="+mn-lt"/>
              <a:cs typeface="Century Gothic"/>
            </a:endParaRPr>
          </a:p>
          <a:p>
            <a:pPr marL="693420" marR="336550" indent="-342900" algn="just">
              <a:buFont typeface="+mj-lt"/>
              <a:buAutoNum type="arabicPeriod"/>
              <a:tabLst>
                <a:tab pos="693420" algn="l"/>
                <a:tab pos="694055" algn="l"/>
              </a:tabLst>
            </a:pPr>
            <a:r>
              <a:rPr lang="es-MX" sz="1400" b="1" spc="170" dirty="0">
                <a:latin typeface="+mn-lt"/>
                <a:cs typeface="Calibri"/>
              </a:rPr>
              <a:t>Presentación</a:t>
            </a:r>
            <a:r>
              <a:rPr lang="es-MX" sz="1400" b="1" spc="150" dirty="0">
                <a:latin typeface="+mn-lt"/>
                <a:cs typeface="Calibri"/>
              </a:rPr>
              <a:t> </a:t>
            </a:r>
            <a:r>
              <a:rPr lang="es-MX" sz="1400" b="1" spc="170" dirty="0">
                <a:latin typeface="+mn-lt"/>
                <a:cs typeface="Calibri"/>
              </a:rPr>
              <a:t>y</a:t>
            </a:r>
            <a:r>
              <a:rPr lang="es-MX" sz="1400" b="1" spc="155" dirty="0">
                <a:latin typeface="+mn-lt"/>
                <a:cs typeface="Calibri"/>
              </a:rPr>
              <a:t> en su caso </a:t>
            </a:r>
            <a:r>
              <a:rPr lang="es-MX" sz="1400" b="1" spc="165" dirty="0">
                <a:latin typeface="+mn-lt"/>
                <a:cs typeface="Calibri"/>
              </a:rPr>
              <a:t>aprobación</a:t>
            </a:r>
            <a:r>
              <a:rPr lang="es-MX" sz="1400" b="1" spc="155" dirty="0">
                <a:latin typeface="+mn-lt"/>
                <a:cs typeface="Calibri"/>
              </a:rPr>
              <a:t> del</a:t>
            </a:r>
            <a:r>
              <a:rPr lang="es-MX" sz="1400" b="1" spc="150" dirty="0">
                <a:latin typeface="+mn-lt"/>
                <a:cs typeface="Calibri"/>
              </a:rPr>
              <a:t> </a:t>
            </a:r>
            <a:r>
              <a:rPr lang="es-MX" sz="1400" b="1" spc="160" dirty="0">
                <a:latin typeface="+mn-lt"/>
                <a:cs typeface="Calibri"/>
              </a:rPr>
              <a:t>Cierre del Ejercicio Fiscal</a:t>
            </a:r>
            <a:r>
              <a:rPr lang="es-MX" sz="1400" b="1" spc="70" dirty="0">
                <a:latin typeface="+mn-lt"/>
                <a:cs typeface="Calibri"/>
              </a:rPr>
              <a:t> </a:t>
            </a:r>
            <a:r>
              <a:rPr lang="es-MX" sz="1400" b="1" spc="95" dirty="0">
                <a:latin typeface="+mn-lt"/>
                <a:cs typeface="Calibri"/>
              </a:rPr>
              <a:t>2022 el cual comprende:</a:t>
            </a:r>
            <a:endParaRPr lang="es-MX" sz="1400" dirty="0">
              <a:latin typeface="+mn-lt"/>
              <a:cs typeface="Calibri"/>
            </a:endParaRPr>
          </a:p>
          <a:p>
            <a:pPr marL="1198881" lvl="1" indent="-342900">
              <a:buFont typeface="+mj-lt"/>
              <a:buAutoNum type="alphaLcParenR"/>
              <a:tabLst>
                <a:tab pos="1093470" algn="l"/>
              </a:tabLst>
            </a:pPr>
            <a:r>
              <a:rPr sz="1400" spc="-10" dirty="0" err="1">
                <a:latin typeface="+mn-lt"/>
                <a:cs typeface="Calibri" panose="020F0502020204030204" pitchFamily="34" charset="0"/>
              </a:rPr>
              <a:t>Indicadores</a:t>
            </a:r>
            <a:endParaRPr sz="1400" dirty="0">
              <a:latin typeface="+mn-lt"/>
              <a:cs typeface="Calibri" panose="020F0502020204030204" pitchFamily="34" charset="0"/>
            </a:endParaRPr>
          </a:p>
          <a:p>
            <a:pPr marL="1198880" lvl="1" indent="-342900">
              <a:buFont typeface="+mj-lt"/>
              <a:buAutoNum type="alphaLcParenR"/>
              <a:tabLst>
                <a:tab pos="1108710" algn="l"/>
              </a:tabLst>
            </a:pPr>
            <a:r>
              <a:rPr lang="es-MX" sz="1400" spc="-55" dirty="0">
                <a:latin typeface="+mn-lt"/>
                <a:cs typeface="Calibri" panose="020F0502020204030204" pitchFamily="34" charset="0"/>
              </a:rPr>
              <a:t>Cierre</a:t>
            </a:r>
            <a:r>
              <a:rPr sz="1400" spc="-10" dirty="0">
                <a:latin typeface="+mn-lt"/>
                <a:cs typeface="Calibri" panose="020F0502020204030204" pitchFamily="34" charset="0"/>
              </a:rPr>
              <a:t> </a:t>
            </a:r>
            <a:r>
              <a:rPr sz="1400" spc="-10" dirty="0" err="1">
                <a:latin typeface="+mn-lt"/>
                <a:cs typeface="Calibri" panose="020F0502020204030204" pitchFamily="34" charset="0"/>
              </a:rPr>
              <a:t>Programático</a:t>
            </a:r>
            <a:endParaRPr sz="1400" dirty="0">
              <a:latin typeface="+mn-lt"/>
              <a:cs typeface="Calibri" panose="020F0502020204030204" pitchFamily="34" charset="0"/>
            </a:endParaRPr>
          </a:p>
          <a:p>
            <a:pPr marL="1198880" lvl="1" indent="-342900">
              <a:buFont typeface="+mj-lt"/>
              <a:buAutoNum type="alphaLcParenR"/>
              <a:tabLst>
                <a:tab pos="1089025" algn="l"/>
              </a:tabLst>
            </a:pPr>
            <a:r>
              <a:rPr lang="es-MX" sz="1400" spc="-55" dirty="0">
                <a:latin typeface="+mn-lt"/>
                <a:cs typeface="Calibri" panose="020F0502020204030204" pitchFamily="34" charset="0"/>
              </a:rPr>
              <a:t>Cierre</a:t>
            </a:r>
            <a:r>
              <a:rPr sz="1400" spc="-10" dirty="0">
                <a:latin typeface="+mn-lt"/>
                <a:cs typeface="Calibri" panose="020F0502020204030204" pitchFamily="34" charset="0"/>
              </a:rPr>
              <a:t> </a:t>
            </a:r>
            <a:r>
              <a:rPr sz="1400" spc="-10" dirty="0" err="1">
                <a:latin typeface="+mn-lt"/>
                <a:cs typeface="Calibri" panose="020F0502020204030204" pitchFamily="34" charset="0"/>
              </a:rPr>
              <a:t>Presupuestal</a:t>
            </a:r>
            <a:endParaRPr lang="es-MX" sz="1400" spc="-10" dirty="0">
              <a:latin typeface="+mn-lt"/>
              <a:cs typeface="Calibri" panose="020F0502020204030204" pitchFamily="34" charset="0"/>
            </a:endParaRPr>
          </a:p>
          <a:p>
            <a:pPr marL="1198880" lvl="1" indent="-342900">
              <a:buFont typeface="+mj-lt"/>
              <a:buAutoNum type="alphaLcParenR"/>
              <a:tabLst>
                <a:tab pos="1089025" algn="l"/>
              </a:tabLst>
            </a:pPr>
            <a:r>
              <a:rPr lang="es-MX" sz="1400" spc="-10" dirty="0">
                <a:latin typeface="+mn-lt"/>
                <a:cs typeface="Calibri" panose="020F0502020204030204" pitchFamily="34" charset="0"/>
              </a:rPr>
              <a:t>Cierre Financiero</a:t>
            </a:r>
            <a:endParaRPr sz="1400" dirty="0">
              <a:latin typeface="+mn-lt"/>
              <a:cs typeface="Calibri" panose="020F0502020204030204" pitchFamily="34" charset="0"/>
            </a:endParaRPr>
          </a:p>
          <a:p>
            <a:pPr marL="1198880" lvl="1" indent="-342900">
              <a:buFont typeface="+mj-lt"/>
              <a:buAutoNum type="alphaLcParenR"/>
              <a:tabLst>
                <a:tab pos="1062990" algn="l"/>
              </a:tabLst>
            </a:pPr>
            <a:r>
              <a:rPr lang="es-MX" sz="1400" spc="50" dirty="0">
                <a:latin typeface="+mn-lt"/>
                <a:cs typeface="Calibri" panose="020F0502020204030204" pitchFamily="34" charset="0"/>
              </a:rPr>
              <a:t>Disciplina financiera</a:t>
            </a:r>
          </a:p>
          <a:p>
            <a:pPr marL="1198880" lvl="1" indent="-342900">
              <a:buFont typeface="+mj-lt"/>
              <a:buAutoNum type="alphaLcParenR"/>
              <a:tabLst>
                <a:tab pos="1062990" algn="l"/>
              </a:tabLst>
            </a:pPr>
            <a:endParaRPr lang="es-MX" sz="1400" spc="50" dirty="0">
              <a:latin typeface="+mn-lt"/>
              <a:cs typeface="Calibri" panose="020F0502020204030204" pitchFamily="34" charset="0"/>
            </a:endParaRPr>
          </a:p>
          <a:p>
            <a:pPr marL="693420" marR="336550" indent="-342900" algn="just">
              <a:buFont typeface="+mj-lt"/>
              <a:buAutoNum type="arabicPeriod"/>
              <a:tabLst>
                <a:tab pos="693420" algn="l"/>
                <a:tab pos="694055" algn="l"/>
              </a:tabLst>
            </a:pPr>
            <a:r>
              <a:rPr lang="es-MX" sz="1400" b="1" spc="170" dirty="0">
                <a:latin typeface="+mn-lt"/>
                <a:cs typeface="Calibri"/>
              </a:rPr>
              <a:t>Presentación</a:t>
            </a:r>
            <a:r>
              <a:rPr lang="es-MX" sz="1400" b="1" spc="150" dirty="0">
                <a:latin typeface="+mn-lt"/>
                <a:cs typeface="Calibri"/>
              </a:rPr>
              <a:t> </a:t>
            </a:r>
            <a:r>
              <a:rPr lang="es-MX" sz="1400" b="1" spc="170" dirty="0">
                <a:latin typeface="+mn-lt"/>
                <a:cs typeface="Calibri"/>
              </a:rPr>
              <a:t>y</a:t>
            </a:r>
            <a:r>
              <a:rPr lang="es-MX" sz="1400" b="1" spc="155" dirty="0">
                <a:latin typeface="+mn-lt"/>
                <a:cs typeface="Calibri"/>
              </a:rPr>
              <a:t> </a:t>
            </a:r>
            <a:r>
              <a:rPr lang="es-MX" sz="1400" b="1" spc="165" dirty="0">
                <a:latin typeface="+mn-lt"/>
                <a:cs typeface="Calibri"/>
              </a:rPr>
              <a:t>aprobación en su caso, de los informes del desempeño de la Secretaría Ejecutiva correspondiente al primer y segundo semestre del ejercicio</a:t>
            </a:r>
            <a:r>
              <a:rPr lang="es-MX" sz="1400" b="1" spc="70" dirty="0">
                <a:latin typeface="+mn-lt"/>
                <a:cs typeface="Calibri"/>
              </a:rPr>
              <a:t> </a:t>
            </a:r>
            <a:r>
              <a:rPr lang="es-MX" sz="1400" b="1" spc="95" dirty="0">
                <a:latin typeface="+mn-lt"/>
                <a:cs typeface="Calibri"/>
              </a:rPr>
              <a:t>2022.</a:t>
            </a:r>
            <a:endParaRPr lang="es-MX" sz="1400" dirty="0">
              <a:latin typeface="+mn-lt"/>
              <a:cs typeface="Calibri"/>
            </a:endParaRPr>
          </a:p>
          <a:p>
            <a:pPr marL="693420" marR="334645" indent="-342900" algn="just">
              <a:buFont typeface="+mj-lt"/>
              <a:buAutoNum type="arabicPeriod"/>
              <a:tabLst>
                <a:tab pos="693420" algn="l"/>
                <a:tab pos="694055" algn="l"/>
              </a:tabLst>
            </a:pPr>
            <a:endParaRPr lang="es-MX" sz="1400" dirty="0">
              <a:latin typeface="+mn-lt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8935" y="72170"/>
            <a:ext cx="8570265" cy="613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7825" algn="l"/>
                <a:tab pos="1583690" algn="l"/>
                <a:tab pos="3428365" algn="l"/>
                <a:tab pos="3987165" algn="l"/>
                <a:tab pos="5610860" algn="l"/>
                <a:tab pos="6092190" algn="l"/>
                <a:tab pos="6548120" algn="l"/>
                <a:tab pos="7357745" algn="l"/>
              </a:tabLst>
            </a:pPr>
            <a:r>
              <a:rPr lang="es-MX" sz="1950" spc="45" dirty="0">
                <a:solidFill>
                  <a:schemeClr val="tx1"/>
                </a:solidFill>
              </a:rPr>
              <a:t>3.</a:t>
            </a:r>
            <a:r>
              <a:rPr lang="es-MX" sz="1950" dirty="0">
                <a:solidFill>
                  <a:schemeClr val="tx1"/>
                </a:solidFill>
              </a:rPr>
              <a:t>	</a:t>
            </a:r>
            <a:r>
              <a:rPr lang="es-MX" sz="1950" spc="204" dirty="0">
                <a:solidFill>
                  <a:schemeClr val="tx1"/>
                </a:solidFill>
              </a:rPr>
              <a:t>Lectura de la Propuesta del Orden del Día para su aprobación o modificación en su caso</a:t>
            </a:r>
            <a:endParaRPr sz="1950" dirty="0"/>
          </a:p>
        </p:txBody>
      </p:sp>
      <p:sp>
        <p:nvSpPr>
          <p:cNvPr id="3" name="object 3"/>
          <p:cNvSpPr/>
          <p:nvPr/>
        </p:nvSpPr>
        <p:spPr>
          <a:xfrm>
            <a:off x="249262" y="947937"/>
            <a:ext cx="8782050" cy="339725"/>
          </a:xfrm>
          <a:custGeom>
            <a:avLst/>
            <a:gdLst/>
            <a:ahLst/>
            <a:cxnLst/>
            <a:rect l="l" t="t" r="r" b="b"/>
            <a:pathLst>
              <a:path w="8782050" h="339725">
                <a:moveTo>
                  <a:pt x="8781961" y="0"/>
                </a:moveTo>
                <a:lnTo>
                  <a:pt x="0" y="0"/>
                </a:lnTo>
                <a:lnTo>
                  <a:pt x="0" y="339390"/>
                </a:lnTo>
                <a:lnTo>
                  <a:pt x="48480" y="339390"/>
                </a:lnTo>
                <a:lnTo>
                  <a:pt x="8781961" y="0"/>
                </a:lnTo>
                <a:close/>
              </a:path>
            </a:pathLst>
          </a:custGeom>
          <a:solidFill>
            <a:srgbClr val="3D00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0061" y="439399"/>
            <a:ext cx="8570265" cy="6317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3370" algn="l"/>
                <a:tab pos="9156065" algn="l"/>
              </a:tabLst>
            </a:pPr>
            <a:r>
              <a:rPr sz="1950" b="1" u="heavy" dirty="0">
                <a:solidFill>
                  <a:srgbClr val="896900"/>
                </a:solidFill>
                <a:uFill>
                  <a:solidFill>
                    <a:srgbClr val="BE9000"/>
                  </a:solidFill>
                </a:uFill>
                <a:latin typeface="Calibri"/>
                <a:cs typeface="Calibri"/>
              </a:rPr>
              <a:t>		</a:t>
            </a:r>
            <a:endParaRPr sz="1950" dirty="0">
              <a:latin typeface="Calibri"/>
              <a:cs typeface="Calibri"/>
            </a:endParaRPr>
          </a:p>
          <a:p>
            <a:pPr marR="99060" algn="ctr">
              <a:lnSpc>
                <a:spcPct val="100000"/>
              </a:lnSpc>
              <a:spcBef>
                <a:spcPts val="1355"/>
              </a:spcBef>
            </a:pPr>
            <a:r>
              <a:rPr lang="es-MX" sz="1400" b="1" spc="360" dirty="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38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35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s-MX" sz="1400" b="1" spc="355" dirty="0">
                <a:solidFill>
                  <a:srgbClr val="FFFFFF"/>
                </a:solidFill>
                <a:latin typeface="Calibri"/>
                <a:cs typeface="Calibri"/>
              </a:rPr>
              <a:t>IA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50" dirty="0">
              <a:latin typeface="Calibri"/>
              <a:cs typeface="Calibri"/>
            </a:endParaRP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r>
              <a:rPr lang="es-MX" sz="1400" b="1" spc="130" dirty="0">
                <a:latin typeface="Calibri"/>
                <a:cs typeface="Calibri"/>
              </a:rPr>
              <a:t>6.   Informe de movimientos contables al cierre del ejercicio 2022 al Rubro: </a:t>
            </a: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r>
              <a:rPr lang="es-MX" sz="1400" b="1" spc="130" dirty="0">
                <a:latin typeface="Calibri"/>
                <a:cs typeface="Calibri"/>
              </a:rPr>
              <a:t>	3.2.5 Rectificaciones de Resultados de Ejercicios Anteriores</a:t>
            </a: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endParaRPr lang="es-MX" sz="1400" b="1" spc="145" dirty="0">
              <a:latin typeface="Calibri"/>
              <a:cs typeface="Calibri"/>
            </a:endParaRP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r>
              <a:rPr lang="es-MX" sz="1400" b="1" spc="145" dirty="0">
                <a:latin typeface="Calibri"/>
                <a:cs typeface="Calibri"/>
              </a:rPr>
              <a:t>7.   Solicitud y aprobación en su caso, de la primera modificación presupuestal del ejercicio  2023</a:t>
            </a:r>
            <a:endParaRPr sz="1400" dirty="0">
              <a:latin typeface="Calibri"/>
              <a:cs typeface="Calibri"/>
            </a:endParaRPr>
          </a:p>
          <a:p>
            <a:pPr marL="350520" lvl="1" algn="just">
              <a:spcBef>
                <a:spcPts val="250"/>
              </a:spcBef>
              <a:tabLst>
                <a:tab pos="694055" algn="l"/>
              </a:tabLst>
            </a:pP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2785" indent="-342900">
              <a:lnSpc>
                <a:spcPct val="100000"/>
              </a:lnSpc>
              <a:buAutoNum type="arabicPeriod" startAt="8"/>
              <a:tabLst>
                <a:tab pos="693420" algn="l"/>
                <a:tab pos="694055" algn="l"/>
              </a:tabLst>
            </a:pPr>
            <a:r>
              <a:rPr lang="es-MX" sz="1400" b="1" spc="145" dirty="0">
                <a:latin typeface="Calibri"/>
                <a:cs typeface="Calibri"/>
              </a:rPr>
              <a:t>Solicitud y aprobación en su caso, de modificaciones al Contrato de Prestación de Servicios Profesionales.</a:t>
            </a:r>
            <a:r>
              <a:rPr lang="es-MX" sz="1400" b="1" spc="130" dirty="0">
                <a:latin typeface="Calibri"/>
                <a:cs typeface="Calibri"/>
              </a:rPr>
              <a:t> </a:t>
            </a: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endParaRPr lang="es-MX" sz="1400" b="1" spc="130" dirty="0">
              <a:latin typeface="Calibri"/>
              <a:cs typeface="Calibri"/>
            </a:endParaRPr>
          </a:p>
          <a:p>
            <a:pPr marL="693420" indent="-343535" algn="just">
              <a:lnSpc>
                <a:spcPct val="100000"/>
              </a:lnSpc>
              <a:buAutoNum type="arabicPeriod" startAt="9"/>
              <a:tabLst>
                <a:tab pos="693420" algn="l"/>
                <a:tab pos="694055" algn="l"/>
              </a:tabLst>
            </a:pPr>
            <a:r>
              <a:rPr lang="es-MX" sz="1400" b="1" spc="145" dirty="0">
                <a:latin typeface="Calibri"/>
                <a:cs typeface="Calibri"/>
              </a:rPr>
              <a:t>Solicitud y aprobación en su caso, </a:t>
            </a:r>
            <a:r>
              <a:rPr lang="es-MX" sz="1400" b="1" spc="130" dirty="0">
                <a:latin typeface="Calibri"/>
                <a:cs typeface="Calibri"/>
              </a:rPr>
              <a:t>del inicio del trámite de baja de bienes muebles obsoletos e inservibles de la Entidad, para su donación.</a:t>
            </a: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endParaRPr sz="1400" dirty="0">
              <a:latin typeface="Calibri"/>
              <a:cs typeface="Calibri"/>
            </a:endParaRPr>
          </a:p>
          <a:p>
            <a:pPr marL="349885">
              <a:lnSpc>
                <a:spcPct val="100000"/>
              </a:lnSpc>
              <a:tabLst>
                <a:tab pos="694055" algn="l"/>
              </a:tabLst>
            </a:pPr>
            <a:r>
              <a:rPr lang="es-MX" sz="1400" b="1" spc="175" dirty="0">
                <a:latin typeface="Calibri"/>
                <a:cs typeface="Calibri"/>
              </a:rPr>
              <a:t>10. Informe del inicio de trámite para firma de convenio de incorporación de empleados de la Secretaría Ejecutiva al Instituto de Seguridad y Servicios Sociales de los Trabajadores del Gobierno y Municipios del Estado de Baja California (ISSSTECALI)</a:t>
            </a:r>
            <a:endParaRPr lang="es-MX" sz="1400" b="1" spc="130" dirty="0">
              <a:latin typeface="Calibri"/>
              <a:cs typeface="Calibri"/>
            </a:endParaRPr>
          </a:p>
          <a:p>
            <a:pPr marL="349885">
              <a:lnSpc>
                <a:spcPct val="100000"/>
              </a:lnSpc>
              <a:tabLst>
                <a:tab pos="694055" algn="l"/>
              </a:tabLst>
            </a:pPr>
            <a:endParaRPr lang="es-MX" sz="1400" b="1" spc="130" dirty="0">
              <a:latin typeface="Calibri"/>
              <a:cs typeface="Calibri"/>
            </a:endParaRPr>
          </a:p>
          <a:p>
            <a:pPr marL="349885" algn="just">
              <a:lnSpc>
                <a:spcPct val="100000"/>
              </a:lnSpc>
              <a:tabLst>
                <a:tab pos="694055" algn="l"/>
              </a:tabLst>
            </a:pPr>
            <a:r>
              <a:rPr lang="es-MX" sz="1400" spc="130" dirty="0">
                <a:latin typeface="Calibri"/>
                <a:cs typeface="Calibri"/>
              </a:rPr>
              <a:t>11. Designación de suplentes a las sesiones.</a:t>
            </a:r>
          </a:p>
          <a:p>
            <a:pPr marL="349885" algn="just">
              <a:lnSpc>
                <a:spcPct val="100000"/>
              </a:lnSpc>
              <a:tabLst>
                <a:tab pos="694055" algn="l"/>
              </a:tabLst>
            </a:pPr>
            <a:r>
              <a:rPr lang="es-MX" sz="1400" spc="130" dirty="0">
                <a:latin typeface="Calibri"/>
                <a:cs typeface="Calibri"/>
              </a:rPr>
              <a:t>Conforme a lo dispuesto por los artículos 29 de la Ley del SEA y 18 de la Ley de las Entidades Paraestatales, en su caso, podrá designar suplente en su representación a las sesiones del Órgano de Gobierno de la SESEA, con nivel de director y con su respectivo oficio de comisión.</a:t>
            </a:r>
          </a:p>
          <a:p>
            <a:pPr marL="349885">
              <a:lnSpc>
                <a:spcPct val="100000"/>
              </a:lnSpc>
              <a:tabLst>
                <a:tab pos="694055" algn="l"/>
              </a:tabLst>
            </a:pPr>
            <a:endParaRPr sz="1400" dirty="0">
              <a:latin typeface="Calibri"/>
              <a:cs typeface="Calibri"/>
            </a:endParaRPr>
          </a:p>
          <a:p>
            <a:pPr marL="349885">
              <a:lnSpc>
                <a:spcPct val="100000"/>
              </a:lnSpc>
              <a:tabLst>
                <a:tab pos="693420" algn="l"/>
                <a:tab pos="694055" algn="l"/>
              </a:tabLst>
            </a:pPr>
            <a:r>
              <a:rPr lang="es-MX" sz="1400" b="1" spc="170" dirty="0">
                <a:latin typeface="Calibri"/>
                <a:cs typeface="Calibri"/>
              </a:rPr>
              <a:t>12. </a:t>
            </a:r>
            <a:r>
              <a:rPr sz="1400" b="1" spc="170" dirty="0">
                <a:latin typeface="Calibri"/>
                <a:cs typeface="Calibri"/>
              </a:rPr>
              <a:t>Clausura</a:t>
            </a:r>
            <a:r>
              <a:rPr sz="1400" b="1" spc="135" dirty="0">
                <a:latin typeface="Calibri"/>
                <a:cs typeface="Calibri"/>
              </a:rPr>
              <a:t>.</a:t>
            </a:r>
            <a:endParaRPr sz="1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7371" y="13714"/>
            <a:ext cx="1972055" cy="684428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63467" cy="68579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85801" y="1778000"/>
            <a:ext cx="7673162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5365" marR="5080" indent="-1003300" algn="ctr">
              <a:lnSpc>
                <a:spcPct val="100000"/>
              </a:lnSpc>
              <a:spcBef>
                <a:spcPts val="100"/>
              </a:spcBef>
              <a:tabLst>
                <a:tab pos="927100" algn="l"/>
              </a:tabLst>
            </a:pPr>
            <a:r>
              <a:rPr lang="es-MX" sz="3600" b="1" spc="114" dirty="0">
                <a:latin typeface="Calibri"/>
                <a:cs typeface="Calibri"/>
              </a:rPr>
              <a:t>4</a:t>
            </a:r>
            <a:r>
              <a:rPr sz="3600" b="1" spc="114" dirty="0">
                <a:latin typeface="Calibri"/>
                <a:cs typeface="Calibri"/>
              </a:rPr>
              <a:t>.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sz="3600" b="1" spc="445" dirty="0">
                <a:latin typeface="+mj-lt"/>
                <a:cs typeface="Calibri"/>
              </a:rPr>
              <a:t>Presentación</a:t>
            </a:r>
            <a:r>
              <a:rPr sz="3600" b="1" spc="235" dirty="0">
                <a:latin typeface="+mj-lt"/>
                <a:cs typeface="Calibri"/>
              </a:rPr>
              <a:t> </a:t>
            </a:r>
            <a:r>
              <a:rPr sz="3600" b="1" spc="440" dirty="0">
                <a:latin typeface="+mj-lt"/>
                <a:cs typeface="Calibri"/>
              </a:rPr>
              <a:t>y</a:t>
            </a:r>
            <a:r>
              <a:rPr sz="3600" b="1" spc="204" dirty="0">
                <a:latin typeface="+mj-lt"/>
                <a:cs typeface="Calibri"/>
              </a:rPr>
              <a:t> </a:t>
            </a:r>
            <a:r>
              <a:rPr lang="es-MX" sz="3600" b="1" spc="204" dirty="0">
                <a:latin typeface="+mj-lt"/>
                <a:cs typeface="Calibri"/>
              </a:rPr>
              <a:t>en su caso </a:t>
            </a:r>
            <a:r>
              <a:rPr sz="3600" b="1" spc="425" dirty="0" err="1">
                <a:latin typeface="+mj-lt"/>
                <a:cs typeface="Calibri"/>
              </a:rPr>
              <a:t>aprobación</a:t>
            </a:r>
            <a:r>
              <a:rPr sz="3600" b="1" spc="425" dirty="0">
                <a:latin typeface="+mj-lt"/>
                <a:cs typeface="Calibri"/>
              </a:rPr>
              <a:t> </a:t>
            </a:r>
            <a:r>
              <a:rPr sz="3600" b="1" spc="400" dirty="0">
                <a:latin typeface="+mj-lt"/>
                <a:cs typeface="Calibri"/>
              </a:rPr>
              <a:t>del</a:t>
            </a:r>
            <a:r>
              <a:rPr sz="3600" b="1" spc="210" dirty="0">
                <a:latin typeface="+mj-lt"/>
                <a:cs typeface="Calibri"/>
              </a:rPr>
              <a:t> </a:t>
            </a:r>
            <a:r>
              <a:rPr lang="es-MX" sz="3600" b="1" spc="155" dirty="0">
                <a:latin typeface="+mj-lt"/>
                <a:cs typeface="Calibri"/>
              </a:rPr>
              <a:t>del</a:t>
            </a:r>
            <a:r>
              <a:rPr lang="es-MX" sz="3600" b="1" spc="150" dirty="0">
                <a:latin typeface="+mj-lt"/>
                <a:cs typeface="Calibri"/>
              </a:rPr>
              <a:t> </a:t>
            </a:r>
            <a:r>
              <a:rPr lang="es-MX" sz="3600" b="1" spc="160" dirty="0">
                <a:latin typeface="+mj-lt"/>
                <a:cs typeface="Calibri"/>
              </a:rPr>
              <a:t>Cierre del Ejercicio Fiscal</a:t>
            </a:r>
            <a:r>
              <a:rPr lang="es-MX" sz="3600" b="1" spc="70" dirty="0">
                <a:latin typeface="+mj-lt"/>
                <a:cs typeface="Calibri"/>
              </a:rPr>
              <a:t> </a:t>
            </a:r>
            <a:r>
              <a:rPr lang="es-MX" sz="3600" b="1" spc="95" dirty="0">
                <a:latin typeface="+mj-lt"/>
                <a:cs typeface="Calibri"/>
              </a:rPr>
              <a:t>2022 el cual comprende:</a:t>
            </a:r>
            <a:endParaRPr sz="3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44551" y="271398"/>
            <a:ext cx="17627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s-MX" sz="1600" b="1" spc="60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600" b="1" spc="60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25" dirty="0">
                <a:solidFill>
                  <a:schemeClr val="tx1"/>
                </a:solidFill>
                <a:latin typeface="Calibri"/>
                <a:cs typeface="Calibri"/>
              </a:rPr>
              <a:t>a)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75" dirty="0">
                <a:solidFill>
                  <a:schemeClr val="tx1"/>
                </a:solidFill>
                <a:latin typeface="Calibri"/>
                <a:cs typeface="Calibri"/>
              </a:rPr>
              <a:t>Indicadores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BA659BD-258E-4BF0-AD8E-D62427812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808332"/>
            <a:ext cx="5486400" cy="268941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23B373F-8E6C-4654-80A8-AE2EEDA92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442447"/>
            <a:ext cx="7357742" cy="33130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4551" y="271398"/>
            <a:ext cx="283781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s-MX" sz="1600" b="1" spc="60" dirty="0">
                <a:solidFill>
                  <a:schemeClr val="tx1"/>
                </a:solidFill>
                <a:latin typeface="Calibri"/>
                <a:cs typeface="Calibri"/>
              </a:rPr>
              <a:t>4</a:t>
            </a:r>
            <a:r>
              <a:rPr sz="1600" b="1" spc="60" dirty="0">
                <a:solidFill>
                  <a:schemeClr val="tx1"/>
                </a:solidFill>
                <a:latin typeface="Calibri"/>
                <a:cs typeface="Calibri"/>
              </a:rPr>
              <a:t>.</a:t>
            </a:r>
            <a:r>
              <a:rPr sz="1600" b="1" spc="10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55" dirty="0">
                <a:solidFill>
                  <a:schemeClr val="tx1"/>
                </a:solidFill>
                <a:latin typeface="Calibri"/>
                <a:cs typeface="Calibri"/>
              </a:rPr>
              <a:t>b)</a:t>
            </a:r>
            <a:r>
              <a:rPr sz="1600" b="1" spc="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s-MX" sz="1600" b="1" spc="220" dirty="0">
                <a:solidFill>
                  <a:schemeClr val="tx1"/>
                </a:solidFill>
                <a:latin typeface="Calibri"/>
                <a:cs typeface="Calibri"/>
              </a:rPr>
              <a:t>Cierre</a:t>
            </a:r>
            <a:r>
              <a:rPr sz="1600" b="1" spc="10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b="1" spc="195" dirty="0">
                <a:solidFill>
                  <a:schemeClr val="tx1"/>
                </a:solidFill>
                <a:latin typeface="Calibri"/>
                <a:cs typeface="Calibri"/>
              </a:rPr>
              <a:t>Programático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66560" y="1122806"/>
            <a:ext cx="1659889" cy="4254500"/>
          </a:xfrm>
          <a:custGeom>
            <a:avLst/>
            <a:gdLst/>
            <a:ahLst/>
            <a:cxnLst/>
            <a:rect l="l" t="t" r="r" b="b"/>
            <a:pathLst>
              <a:path w="1659890" h="4254500">
                <a:moveTo>
                  <a:pt x="1659636" y="3677450"/>
                </a:moveTo>
                <a:lnTo>
                  <a:pt x="0" y="3677450"/>
                </a:lnTo>
                <a:lnTo>
                  <a:pt x="0" y="4254373"/>
                </a:lnTo>
                <a:lnTo>
                  <a:pt x="1659636" y="4254373"/>
                </a:lnTo>
                <a:lnTo>
                  <a:pt x="1659636" y="3677450"/>
                </a:lnTo>
                <a:close/>
              </a:path>
              <a:path w="1659890" h="4254500">
                <a:moveTo>
                  <a:pt x="1659636" y="1261922"/>
                </a:moveTo>
                <a:lnTo>
                  <a:pt x="0" y="1261922"/>
                </a:lnTo>
                <a:lnTo>
                  <a:pt x="0" y="1763903"/>
                </a:lnTo>
                <a:lnTo>
                  <a:pt x="0" y="2414143"/>
                </a:lnTo>
                <a:lnTo>
                  <a:pt x="0" y="3027172"/>
                </a:lnTo>
                <a:lnTo>
                  <a:pt x="0" y="3677412"/>
                </a:lnTo>
                <a:lnTo>
                  <a:pt x="1659636" y="3677412"/>
                </a:lnTo>
                <a:lnTo>
                  <a:pt x="1659636" y="3027172"/>
                </a:lnTo>
                <a:lnTo>
                  <a:pt x="1659636" y="2414143"/>
                </a:lnTo>
                <a:lnTo>
                  <a:pt x="1659636" y="1763903"/>
                </a:lnTo>
                <a:lnTo>
                  <a:pt x="1659636" y="1261922"/>
                </a:lnTo>
                <a:close/>
              </a:path>
              <a:path w="1659890" h="4254500">
                <a:moveTo>
                  <a:pt x="1659636" y="0"/>
                </a:moveTo>
                <a:lnTo>
                  <a:pt x="0" y="0"/>
                </a:lnTo>
                <a:lnTo>
                  <a:pt x="0" y="759891"/>
                </a:lnTo>
                <a:lnTo>
                  <a:pt x="0" y="1261872"/>
                </a:lnTo>
                <a:lnTo>
                  <a:pt x="1659636" y="1261872"/>
                </a:lnTo>
                <a:lnTo>
                  <a:pt x="1659636" y="759968"/>
                </a:lnTo>
                <a:lnTo>
                  <a:pt x="16596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856849-AFC4-49A4-B6EF-73CFB3CB1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57" y="1828800"/>
            <a:ext cx="8443685" cy="36560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1" y="79629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2004">
            <a:solidFill>
              <a:srgbClr val="BE9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4271" y="152780"/>
            <a:ext cx="7763509" cy="378179"/>
          </a:xfrm>
          <a:prstGeom prst="rect">
            <a:avLst/>
          </a:prstGeom>
        </p:spPr>
        <p:txBody>
          <a:bodyPr vert="horz" wrap="square" lIns="0" tIns="130682" rIns="0" bIns="0" rtlCol="0">
            <a:spAutoFit/>
          </a:bodyPr>
          <a:lstStyle/>
          <a:p>
            <a:pPr marL="112395">
              <a:lnSpc>
                <a:spcPct val="100000"/>
              </a:lnSpc>
              <a:spcBef>
                <a:spcPts val="95"/>
              </a:spcBef>
            </a:pPr>
            <a:r>
              <a:rPr lang="es-MX" sz="1600" spc="60" dirty="0">
                <a:solidFill>
                  <a:schemeClr val="tx1"/>
                </a:solidFill>
              </a:rPr>
              <a:t>4</a:t>
            </a:r>
            <a:r>
              <a:rPr sz="1600" spc="60" dirty="0">
                <a:solidFill>
                  <a:schemeClr val="tx1"/>
                </a:solidFill>
              </a:rPr>
              <a:t>.</a:t>
            </a:r>
            <a:r>
              <a:rPr sz="1600" spc="105" dirty="0">
                <a:solidFill>
                  <a:schemeClr val="tx1"/>
                </a:solidFill>
              </a:rPr>
              <a:t> </a:t>
            </a:r>
            <a:r>
              <a:rPr sz="1600" spc="165" dirty="0">
                <a:solidFill>
                  <a:schemeClr val="tx1"/>
                </a:solidFill>
              </a:rPr>
              <a:t>c)</a:t>
            </a:r>
            <a:r>
              <a:rPr sz="1600" spc="105" dirty="0">
                <a:solidFill>
                  <a:schemeClr val="tx1"/>
                </a:solidFill>
              </a:rPr>
              <a:t> </a:t>
            </a:r>
            <a:r>
              <a:rPr lang="es-MX" sz="1600" spc="220" dirty="0">
                <a:solidFill>
                  <a:schemeClr val="tx1"/>
                </a:solidFill>
              </a:rPr>
              <a:t>Cierre</a:t>
            </a:r>
            <a:r>
              <a:rPr sz="1600" spc="105" dirty="0">
                <a:solidFill>
                  <a:schemeClr val="tx1"/>
                </a:solidFill>
              </a:rPr>
              <a:t> </a:t>
            </a:r>
            <a:r>
              <a:rPr sz="1600" spc="180" dirty="0">
                <a:solidFill>
                  <a:schemeClr val="tx1"/>
                </a:solidFill>
              </a:rPr>
              <a:t>Presupuestal</a:t>
            </a:r>
            <a:endParaRPr sz="1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85206F-9F73-4639-A2F2-101A0BF0C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218" y="990600"/>
            <a:ext cx="5643563" cy="55694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1737</TotalTime>
  <Words>1147</Words>
  <Application>Microsoft Office PowerPoint</Application>
  <PresentationFormat>Presentación en pantalla (4:3)</PresentationFormat>
  <Paragraphs>92</Paragraphs>
  <Slides>28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Century Gothic</vt:lpstr>
      <vt:lpstr>Office Theme</vt:lpstr>
      <vt:lpstr>Presentación de PowerPoint</vt:lpstr>
      <vt:lpstr>1. Lista de asistencia y acreditación de quórum legal</vt:lpstr>
      <vt:lpstr>2. Nombramiento de persona que presida la sesión</vt:lpstr>
      <vt:lpstr>3. Lectura de la Propuesta del Orden del Día para su aprobación o modificación en su caso</vt:lpstr>
      <vt:lpstr>3. Lectura de la Propuesta del Orden del Día para su aprobación o modificación en su caso</vt:lpstr>
      <vt:lpstr>Presentación de PowerPoint</vt:lpstr>
      <vt:lpstr>Presentación de PowerPoint</vt:lpstr>
      <vt:lpstr>Presentación de PowerPoint</vt:lpstr>
      <vt:lpstr>4. c) Cierre Presupuestal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8. Informe de movimientos contables al cierre del ejercicio 2022 3.2.5 Rectificaciones de Resultados de Ejercicios Anteriores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</dc:creator>
  <cp:lastModifiedBy>Enrique</cp:lastModifiedBy>
  <cp:revision>40</cp:revision>
  <cp:lastPrinted>2023-03-29T16:30:18Z</cp:lastPrinted>
  <dcterms:created xsi:type="dcterms:W3CDTF">2022-11-18T23:39:08Z</dcterms:created>
  <dcterms:modified xsi:type="dcterms:W3CDTF">2023-03-29T16:45:26Z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2022-11-18T00:00:00Z</vt:filetime>
  </property>
  <property fmtid="{D5CDD505-2E9C-101B-9397-08002B2CF9AE}" pid="5" name="Producer">
    <vt:lpwstr>Microsoft® PowerPoint® 2016</vt:lpwstr>
  </property>
</Properties>
</file>